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4"/>
  </p:sldMasterIdLst>
  <p:notesMasterIdLst>
    <p:notesMasterId r:id="rId49"/>
  </p:notesMasterIdLst>
  <p:sldIdLst>
    <p:sldId id="374" r:id="rId5"/>
    <p:sldId id="258" r:id="rId6"/>
    <p:sldId id="423" r:id="rId7"/>
    <p:sldId id="396" r:id="rId8"/>
    <p:sldId id="259" r:id="rId9"/>
    <p:sldId id="424" r:id="rId10"/>
    <p:sldId id="263" r:id="rId11"/>
    <p:sldId id="398" r:id="rId12"/>
    <p:sldId id="436" r:id="rId13"/>
    <p:sldId id="434" r:id="rId14"/>
    <p:sldId id="378" r:id="rId15"/>
    <p:sldId id="416" r:id="rId16"/>
    <p:sldId id="264" r:id="rId17"/>
    <p:sldId id="377" r:id="rId18"/>
    <p:sldId id="419" r:id="rId19"/>
    <p:sldId id="420" r:id="rId20"/>
    <p:sldId id="390" r:id="rId21"/>
    <p:sldId id="407" r:id="rId22"/>
    <p:sldId id="408" r:id="rId23"/>
    <p:sldId id="410" r:id="rId24"/>
    <p:sldId id="404" r:id="rId25"/>
    <p:sldId id="401" r:id="rId26"/>
    <p:sldId id="400" r:id="rId27"/>
    <p:sldId id="403" r:id="rId28"/>
    <p:sldId id="402" r:id="rId29"/>
    <p:sldId id="405" r:id="rId30"/>
    <p:sldId id="406" r:id="rId31"/>
    <p:sldId id="425" r:id="rId32"/>
    <p:sldId id="426" r:id="rId33"/>
    <p:sldId id="409" r:id="rId34"/>
    <p:sldId id="260" r:id="rId35"/>
    <p:sldId id="399" r:id="rId36"/>
    <p:sldId id="380" r:id="rId37"/>
    <p:sldId id="381" r:id="rId38"/>
    <p:sldId id="435" r:id="rId39"/>
    <p:sldId id="427" r:id="rId40"/>
    <p:sldId id="415" r:id="rId41"/>
    <p:sldId id="391" r:id="rId42"/>
    <p:sldId id="384" r:id="rId43"/>
    <p:sldId id="433" r:id="rId44"/>
    <p:sldId id="428" r:id="rId45"/>
    <p:sldId id="412" r:id="rId46"/>
    <p:sldId id="280" r:id="rId47"/>
    <p:sldId id="414" r:id="rId48"/>
  </p:sldIdLst>
  <p:sldSz cx="9144000" cy="5143500" type="screen16x9"/>
  <p:notesSz cx="6799263" cy="9929813"/>
  <p:embeddedFontLst>
    <p:embeddedFont>
      <p:font typeface="Barlow" panose="000005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Fira Sans" panose="020B0503050000020004" pitchFamily="34" charset="0"/>
      <p:regular r:id="rId58"/>
      <p:bold r:id="rId59"/>
      <p:italic r:id="rId60"/>
      <p:boldItalic r:id="rId61"/>
    </p:embeddedFont>
    <p:embeddedFont>
      <p:font typeface="Fira Sans Medium" panose="020B0603050000020004" pitchFamily="34" charset="0"/>
      <p:regular r:id="rId62"/>
      <p: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2"/>
    <a:srgbClr val="C40056"/>
    <a:srgbClr val="C8D2E1"/>
    <a:srgbClr val="6A8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AECB4-3CC5-4323-A3A5-6138632AE0D7}" v="10" dt="2023-08-30T14:20:15.495"/>
  </p1510:revLst>
</p1510:revInfo>
</file>

<file path=ppt/tableStyles.xml><?xml version="1.0" encoding="utf-8"?>
<a:tblStyleLst xmlns:a="http://schemas.openxmlformats.org/drawingml/2006/main" def="{E806A7B0-3C02-4E7A-B828-C26A76D6FC83}">
  <a:tblStyle styleId="{E806A7B0-3C02-4E7A-B828-C26A76D6FC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0423" autoAdjust="0"/>
  </p:normalViewPr>
  <p:slideViewPr>
    <p:cSldViewPr snapToGrid="0" snapToObjects="1">
      <p:cViewPr varScale="1">
        <p:scale>
          <a:sx n="75" d="100"/>
          <a:sy n="75" d="100"/>
        </p:scale>
        <p:origin x="1245" y="30"/>
      </p:cViewPr>
      <p:guideLst/>
    </p:cSldViewPr>
  </p:slideViewPr>
  <p:notesTextViewPr>
    <p:cViewPr>
      <p:scale>
        <a:sx n="125" d="100"/>
        <a:sy n="125" d="100"/>
      </p:scale>
      <p:origin x="0" y="0"/>
    </p:cViewPr>
  </p:notesTextViewPr>
  <p:notesViewPr>
    <p:cSldViewPr snapToGrid="0" snapToObjects="1">
      <p:cViewPr varScale="1">
        <p:scale>
          <a:sx n="64" d="100"/>
          <a:sy n="64" d="100"/>
        </p:scale>
        <p:origin x="2679" y="6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MORTIER Stéphanie" userId="26bc7b34-f711-4092-995d-f27f2ceca57d" providerId="ADAL" clId="{99B1938F-6D6C-432B-95D1-E122E6480AB0}"/>
    <pc:docChg chg="custSel modSld">
      <pc:chgData name="DUMORTIER Stéphanie" userId="26bc7b34-f711-4092-995d-f27f2ceca57d" providerId="ADAL" clId="{99B1938F-6D6C-432B-95D1-E122E6480AB0}" dt="2022-09-21T09:59:11.893" v="172" actId="20577"/>
      <pc:docMkLst>
        <pc:docMk/>
      </pc:docMkLst>
      <pc:sldChg chg="modSp mod">
        <pc:chgData name="DUMORTIER Stéphanie" userId="26bc7b34-f711-4092-995d-f27f2ceca57d" providerId="ADAL" clId="{99B1938F-6D6C-432B-95D1-E122E6480AB0}" dt="2022-09-21T09:47:34.564" v="120" actId="20577"/>
        <pc:sldMkLst>
          <pc:docMk/>
          <pc:sldMk cId="0" sldId="258"/>
        </pc:sldMkLst>
        <pc:spChg chg="mod">
          <ac:chgData name="DUMORTIER Stéphanie" userId="26bc7b34-f711-4092-995d-f27f2ceca57d" providerId="ADAL" clId="{99B1938F-6D6C-432B-95D1-E122E6480AB0}" dt="2022-09-21T09:47:34.564" v="120" actId="20577"/>
          <ac:spMkLst>
            <pc:docMk/>
            <pc:sldMk cId="0" sldId="258"/>
            <ac:spMk id="110" creationId="{00000000-0000-0000-0000-000000000000}"/>
          </ac:spMkLst>
        </pc:spChg>
      </pc:sldChg>
      <pc:sldChg chg="modSp mod">
        <pc:chgData name="DUMORTIER Stéphanie" userId="26bc7b34-f711-4092-995d-f27f2ceca57d" providerId="ADAL" clId="{99B1938F-6D6C-432B-95D1-E122E6480AB0}" dt="2022-09-21T09:47:09.345" v="118" actId="20577"/>
        <pc:sldMkLst>
          <pc:docMk/>
          <pc:sldMk cId="4291811942" sldId="414"/>
        </pc:sldMkLst>
        <pc:spChg chg="mod">
          <ac:chgData name="DUMORTIER Stéphanie" userId="26bc7b34-f711-4092-995d-f27f2ceca57d" providerId="ADAL" clId="{99B1938F-6D6C-432B-95D1-E122E6480AB0}" dt="2022-09-21T09:47:09.345" v="118" actId="20577"/>
          <ac:spMkLst>
            <pc:docMk/>
            <pc:sldMk cId="4291811942" sldId="414"/>
            <ac:spMk id="8" creationId="{E88DD859-3C04-4E45-B498-E048E21C3920}"/>
          </ac:spMkLst>
        </pc:spChg>
      </pc:sldChg>
      <pc:sldChg chg="modSp mod">
        <pc:chgData name="DUMORTIER Stéphanie" userId="26bc7b34-f711-4092-995d-f27f2ceca57d" providerId="ADAL" clId="{99B1938F-6D6C-432B-95D1-E122E6480AB0}" dt="2022-09-21T09:59:11.893" v="172" actId="20577"/>
        <pc:sldMkLst>
          <pc:docMk/>
          <pc:sldMk cId="1519412278" sldId="428"/>
        </pc:sldMkLst>
        <pc:spChg chg="mod">
          <ac:chgData name="DUMORTIER Stéphanie" userId="26bc7b34-f711-4092-995d-f27f2ceca57d" providerId="ADAL" clId="{99B1938F-6D6C-432B-95D1-E122E6480AB0}" dt="2022-09-21T09:59:11.893" v="172" actId="20577"/>
          <ac:spMkLst>
            <pc:docMk/>
            <pc:sldMk cId="1519412278" sldId="428"/>
            <ac:spMk id="5" creationId="{06125D48-D43E-404F-8A1B-B1A16879FEAC}"/>
          </ac:spMkLst>
        </pc:spChg>
      </pc:sldChg>
    </pc:docChg>
  </pc:docChgLst>
  <pc:docChgLst>
    <pc:chgData name="Armelle BARIL" userId="873ffe17-8af5-476e-b1a1-0d71fddcd02f" providerId="ADAL" clId="{8FDAECB4-3CC5-4323-A3A5-6138632AE0D7}"/>
    <pc:docChg chg="undo custSel addSld delSld modSld sldOrd">
      <pc:chgData name="Armelle BARIL" userId="873ffe17-8af5-476e-b1a1-0d71fddcd02f" providerId="ADAL" clId="{8FDAECB4-3CC5-4323-A3A5-6138632AE0D7}" dt="2023-08-31T15:41:26.101" v="2633" actId="1076"/>
      <pc:docMkLst>
        <pc:docMk/>
      </pc:docMkLst>
      <pc:sldChg chg="modSp mod">
        <pc:chgData name="Armelle BARIL" userId="873ffe17-8af5-476e-b1a1-0d71fddcd02f" providerId="ADAL" clId="{8FDAECB4-3CC5-4323-A3A5-6138632AE0D7}" dt="2023-08-30T09:25:05.332" v="204" actId="113"/>
        <pc:sldMkLst>
          <pc:docMk/>
          <pc:sldMk cId="0" sldId="258"/>
        </pc:sldMkLst>
        <pc:spChg chg="mod">
          <ac:chgData name="Armelle BARIL" userId="873ffe17-8af5-476e-b1a1-0d71fddcd02f" providerId="ADAL" clId="{8FDAECB4-3CC5-4323-A3A5-6138632AE0D7}" dt="2023-08-30T09:25:05.332" v="204" actId="113"/>
          <ac:spMkLst>
            <pc:docMk/>
            <pc:sldMk cId="0" sldId="258"/>
            <ac:spMk id="110" creationId="{00000000-0000-0000-0000-000000000000}"/>
          </ac:spMkLst>
        </pc:spChg>
      </pc:sldChg>
      <pc:sldChg chg="modSp mod">
        <pc:chgData name="Armelle BARIL" userId="873ffe17-8af5-476e-b1a1-0d71fddcd02f" providerId="ADAL" clId="{8FDAECB4-3CC5-4323-A3A5-6138632AE0D7}" dt="2023-08-30T09:22:52.801" v="29" actId="6549"/>
        <pc:sldMkLst>
          <pc:docMk/>
          <pc:sldMk cId="2624045205" sldId="374"/>
        </pc:sldMkLst>
        <pc:spChg chg="mod">
          <ac:chgData name="Armelle BARIL" userId="873ffe17-8af5-476e-b1a1-0d71fddcd02f" providerId="ADAL" clId="{8FDAECB4-3CC5-4323-A3A5-6138632AE0D7}" dt="2023-08-30T09:22:52.801" v="29" actId="6549"/>
          <ac:spMkLst>
            <pc:docMk/>
            <pc:sldMk cId="2624045205" sldId="374"/>
            <ac:spMk id="3" creationId="{8A39B613-A013-4CC9-893A-AE5CB5F1DD08}"/>
          </ac:spMkLst>
        </pc:spChg>
      </pc:sldChg>
      <pc:sldChg chg="addSp delSp modSp mod modNotesTx">
        <pc:chgData name="Armelle BARIL" userId="873ffe17-8af5-476e-b1a1-0d71fddcd02f" providerId="ADAL" clId="{8FDAECB4-3CC5-4323-A3A5-6138632AE0D7}" dt="2023-08-30T10:29:22.949" v="307" actId="6549"/>
        <pc:sldMkLst>
          <pc:docMk/>
          <pc:sldMk cId="1319657571" sldId="377"/>
        </pc:sldMkLst>
        <pc:spChg chg="add del">
          <ac:chgData name="Armelle BARIL" userId="873ffe17-8af5-476e-b1a1-0d71fddcd02f" providerId="ADAL" clId="{8FDAECB4-3CC5-4323-A3A5-6138632AE0D7}" dt="2023-08-30T10:28:12.174" v="278" actId="478"/>
          <ac:spMkLst>
            <pc:docMk/>
            <pc:sldMk cId="1319657571" sldId="377"/>
            <ac:spMk id="8" creationId="{567B283F-4E90-09AA-9753-ECF7B54FB62C}"/>
          </ac:spMkLst>
        </pc:spChg>
        <pc:spChg chg="add mod">
          <ac:chgData name="Armelle BARIL" userId="873ffe17-8af5-476e-b1a1-0d71fddcd02f" providerId="ADAL" clId="{8FDAECB4-3CC5-4323-A3A5-6138632AE0D7}" dt="2023-08-30T10:29:22.949" v="307" actId="6549"/>
          <ac:spMkLst>
            <pc:docMk/>
            <pc:sldMk cId="1319657571" sldId="377"/>
            <ac:spMk id="10" creationId="{299595C9-D8E3-2D56-E91A-223603DDF716}"/>
          </ac:spMkLst>
        </pc:spChg>
        <pc:graphicFrameChg chg="del mod">
          <ac:chgData name="Armelle BARIL" userId="873ffe17-8af5-476e-b1a1-0d71fddcd02f" providerId="ADAL" clId="{8FDAECB4-3CC5-4323-A3A5-6138632AE0D7}" dt="2023-08-30T10:19:50.147" v="266" actId="478"/>
          <ac:graphicFrameMkLst>
            <pc:docMk/>
            <pc:sldMk cId="1319657571" sldId="377"/>
            <ac:graphicFrameMk id="3" creationId="{00000000-0008-0000-0200-000003000000}"/>
          </ac:graphicFrameMkLst>
        </pc:graphicFrameChg>
        <pc:graphicFrameChg chg="add del mod">
          <ac:chgData name="Armelle BARIL" userId="873ffe17-8af5-476e-b1a1-0d71fddcd02f" providerId="ADAL" clId="{8FDAECB4-3CC5-4323-A3A5-6138632AE0D7}" dt="2023-08-30T10:28:04.521" v="276" actId="478"/>
          <ac:graphicFrameMkLst>
            <pc:docMk/>
            <pc:sldMk cId="1319657571" sldId="377"/>
            <ac:graphicFrameMk id="6" creationId="{00000000-0008-0000-0200-000003000000}"/>
          </ac:graphicFrameMkLst>
        </pc:graphicFrameChg>
        <pc:graphicFrameChg chg="add mod">
          <ac:chgData name="Armelle BARIL" userId="873ffe17-8af5-476e-b1a1-0d71fddcd02f" providerId="ADAL" clId="{8FDAECB4-3CC5-4323-A3A5-6138632AE0D7}" dt="2023-08-30T10:28:41.884" v="284" actId="14100"/>
          <ac:graphicFrameMkLst>
            <pc:docMk/>
            <pc:sldMk cId="1319657571" sldId="377"/>
            <ac:graphicFrameMk id="9" creationId="{00000000-0008-0000-0200-000003000000}"/>
          </ac:graphicFrameMkLst>
        </pc:graphicFrameChg>
        <pc:picChg chg="add del mod">
          <ac:chgData name="Armelle BARIL" userId="873ffe17-8af5-476e-b1a1-0d71fddcd02f" providerId="ADAL" clId="{8FDAECB4-3CC5-4323-A3A5-6138632AE0D7}" dt="2023-08-30T10:27:25.300" v="274" actId="478"/>
          <ac:picMkLst>
            <pc:docMk/>
            <pc:sldMk cId="1319657571" sldId="377"/>
            <ac:picMk id="5" creationId="{08C61A30-21F2-7EB6-C942-6CEF875791C9}"/>
          </ac:picMkLst>
        </pc:picChg>
      </pc:sldChg>
      <pc:sldChg chg="modSp mod">
        <pc:chgData name="Armelle BARIL" userId="873ffe17-8af5-476e-b1a1-0d71fddcd02f" providerId="ADAL" clId="{8FDAECB4-3CC5-4323-A3A5-6138632AE0D7}" dt="2023-08-31T15:39:05.795" v="2595" actId="20577"/>
        <pc:sldMkLst>
          <pc:docMk/>
          <pc:sldMk cId="1505205427" sldId="378"/>
        </pc:sldMkLst>
        <pc:spChg chg="mod">
          <ac:chgData name="Armelle BARIL" userId="873ffe17-8af5-476e-b1a1-0d71fddcd02f" providerId="ADAL" clId="{8FDAECB4-3CC5-4323-A3A5-6138632AE0D7}" dt="2023-08-31T15:39:05.795" v="2595" actId="20577"/>
          <ac:spMkLst>
            <pc:docMk/>
            <pc:sldMk cId="1505205427" sldId="378"/>
            <ac:spMk id="3" creationId="{54D19381-3F64-47B9-ACEF-FD81FC6CE501}"/>
          </ac:spMkLst>
        </pc:spChg>
      </pc:sldChg>
      <pc:sldChg chg="modSp mod modNotesTx">
        <pc:chgData name="Armelle BARIL" userId="873ffe17-8af5-476e-b1a1-0d71fddcd02f" providerId="ADAL" clId="{8FDAECB4-3CC5-4323-A3A5-6138632AE0D7}" dt="2023-08-30T14:06:41.204" v="1259" actId="20577"/>
        <pc:sldMkLst>
          <pc:docMk/>
          <pc:sldMk cId="4106231680" sldId="381"/>
        </pc:sldMkLst>
        <pc:spChg chg="mod">
          <ac:chgData name="Armelle BARIL" userId="873ffe17-8af5-476e-b1a1-0d71fddcd02f" providerId="ADAL" clId="{8FDAECB4-3CC5-4323-A3A5-6138632AE0D7}" dt="2023-08-30T11:07:00.045" v="582" actId="20577"/>
          <ac:spMkLst>
            <pc:docMk/>
            <pc:sldMk cId="4106231680" sldId="381"/>
            <ac:spMk id="129" creationId="{00000000-0000-0000-0000-000000000000}"/>
          </ac:spMkLst>
        </pc:spChg>
      </pc:sldChg>
      <pc:sldChg chg="modSp mod modNotesTx">
        <pc:chgData name="Armelle BARIL" userId="873ffe17-8af5-476e-b1a1-0d71fddcd02f" providerId="ADAL" clId="{8FDAECB4-3CC5-4323-A3A5-6138632AE0D7}" dt="2023-08-31T15:41:26.101" v="2633" actId="1076"/>
        <pc:sldMkLst>
          <pc:docMk/>
          <pc:sldMk cId="4208555874" sldId="398"/>
        </pc:sldMkLst>
        <pc:spChg chg="mod">
          <ac:chgData name="Armelle BARIL" userId="873ffe17-8af5-476e-b1a1-0d71fddcd02f" providerId="ADAL" clId="{8FDAECB4-3CC5-4323-A3A5-6138632AE0D7}" dt="2023-08-31T15:41:26.101" v="2633" actId="1076"/>
          <ac:spMkLst>
            <pc:docMk/>
            <pc:sldMk cId="4208555874" sldId="398"/>
            <ac:spMk id="163" creationId="{00000000-0000-0000-0000-000000000000}"/>
          </ac:spMkLst>
        </pc:spChg>
      </pc:sldChg>
      <pc:sldChg chg="modSp mod">
        <pc:chgData name="Armelle BARIL" userId="873ffe17-8af5-476e-b1a1-0d71fddcd02f" providerId="ADAL" clId="{8FDAECB4-3CC5-4323-A3A5-6138632AE0D7}" dt="2023-08-30T10:32:41.796" v="349" actId="20577"/>
        <pc:sldMkLst>
          <pc:docMk/>
          <pc:sldMk cId="3078923799" sldId="400"/>
        </pc:sldMkLst>
        <pc:spChg chg="mod">
          <ac:chgData name="Armelle BARIL" userId="873ffe17-8af5-476e-b1a1-0d71fddcd02f" providerId="ADAL" clId="{8FDAECB4-3CC5-4323-A3A5-6138632AE0D7}" dt="2023-08-30T10:32:41.796" v="349" actId="20577"/>
          <ac:spMkLst>
            <pc:docMk/>
            <pc:sldMk cId="3078923799" sldId="400"/>
            <ac:spMk id="2" creationId="{D00E9FC8-8433-48B8-B280-1812D655BDE4}"/>
          </ac:spMkLst>
        </pc:spChg>
      </pc:sldChg>
      <pc:sldChg chg="modSp mod">
        <pc:chgData name="Armelle BARIL" userId="873ffe17-8af5-476e-b1a1-0d71fddcd02f" providerId="ADAL" clId="{8FDAECB4-3CC5-4323-A3A5-6138632AE0D7}" dt="2023-08-30T10:38:48.821" v="444" actId="20577"/>
        <pc:sldMkLst>
          <pc:docMk/>
          <pc:sldMk cId="2392110174" sldId="402"/>
        </pc:sldMkLst>
        <pc:spChg chg="mod">
          <ac:chgData name="Armelle BARIL" userId="873ffe17-8af5-476e-b1a1-0d71fddcd02f" providerId="ADAL" clId="{8FDAECB4-3CC5-4323-A3A5-6138632AE0D7}" dt="2023-08-30T10:38:48.821" v="444" actId="20577"/>
          <ac:spMkLst>
            <pc:docMk/>
            <pc:sldMk cId="2392110174" sldId="402"/>
            <ac:spMk id="5" creationId="{06125D48-D43E-404F-8A1B-B1A16879FEAC}"/>
          </ac:spMkLst>
        </pc:spChg>
      </pc:sldChg>
      <pc:sldChg chg="modSp mod modNotesTx">
        <pc:chgData name="Armelle BARIL" userId="873ffe17-8af5-476e-b1a1-0d71fddcd02f" providerId="ADAL" clId="{8FDAECB4-3CC5-4323-A3A5-6138632AE0D7}" dt="2023-08-30T10:33:32.056" v="417" actId="20577"/>
        <pc:sldMkLst>
          <pc:docMk/>
          <pc:sldMk cId="1151823102" sldId="403"/>
        </pc:sldMkLst>
        <pc:spChg chg="mod">
          <ac:chgData name="Armelle BARIL" userId="873ffe17-8af5-476e-b1a1-0d71fddcd02f" providerId="ADAL" clId="{8FDAECB4-3CC5-4323-A3A5-6138632AE0D7}" dt="2023-08-30T10:33:08.650" v="360" actId="20577"/>
          <ac:spMkLst>
            <pc:docMk/>
            <pc:sldMk cId="1151823102" sldId="403"/>
            <ac:spMk id="5" creationId="{06125D48-D43E-404F-8A1B-B1A16879FEAC}"/>
          </ac:spMkLst>
        </pc:spChg>
      </pc:sldChg>
      <pc:sldChg chg="modSp mod">
        <pc:chgData name="Armelle BARIL" userId="873ffe17-8af5-476e-b1a1-0d71fddcd02f" providerId="ADAL" clId="{8FDAECB4-3CC5-4323-A3A5-6138632AE0D7}" dt="2023-08-30T10:39:12.866" v="452" actId="6549"/>
        <pc:sldMkLst>
          <pc:docMk/>
          <pc:sldMk cId="3449770739" sldId="406"/>
        </pc:sldMkLst>
        <pc:spChg chg="mod">
          <ac:chgData name="Armelle BARIL" userId="873ffe17-8af5-476e-b1a1-0d71fddcd02f" providerId="ADAL" clId="{8FDAECB4-3CC5-4323-A3A5-6138632AE0D7}" dt="2023-08-30T10:39:12.866" v="452" actId="6549"/>
          <ac:spMkLst>
            <pc:docMk/>
            <pc:sldMk cId="3449770739" sldId="406"/>
            <ac:spMk id="5" creationId="{06125D48-D43E-404F-8A1B-B1A16879FEAC}"/>
          </ac:spMkLst>
        </pc:spChg>
      </pc:sldChg>
      <pc:sldChg chg="modSp mod">
        <pc:chgData name="Armelle BARIL" userId="873ffe17-8af5-476e-b1a1-0d71fddcd02f" providerId="ADAL" clId="{8FDAECB4-3CC5-4323-A3A5-6138632AE0D7}" dt="2023-08-30T10:18:10.285" v="264" actId="6549"/>
        <pc:sldMkLst>
          <pc:docMk/>
          <pc:sldMk cId="15564804" sldId="416"/>
        </pc:sldMkLst>
        <pc:spChg chg="mod">
          <ac:chgData name="Armelle BARIL" userId="873ffe17-8af5-476e-b1a1-0d71fddcd02f" providerId="ADAL" clId="{8FDAECB4-3CC5-4323-A3A5-6138632AE0D7}" dt="2023-08-30T10:18:10.285" v="264" actId="6549"/>
          <ac:spMkLst>
            <pc:docMk/>
            <pc:sldMk cId="15564804" sldId="416"/>
            <ac:spMk id="3" creationId="{03DB56B7-D5D8-493D-87E8-C7E54F589D0F}"/>
          </ac:spMkLst>
        </pc:spChg>
      </pc:sldChg>
      <pc:sldChg chg="addSp delSp modSp add del mod modNotesTx">
        <pc:chgData name="Armelle BARIL" userId="873ffe17-8af5-476e-b1a1-0d71fddcd02f" providerId="ADAL" clId="{8FDAECB4-3CC5-4323-A3A5-6138632AE0D7}" dt="2023-08-30T14:20:41.437" v="1770" actId="6549"/>
        <pc:sldMkLst>
          <pc:docMk/>
          <pc:sldMk cId="1644799376" sldId="419"/>
        </pc:sldMkLst>
        <pc:graphicFrameChg chg="del">
          <ac:chgData name="Armelle BARIL" userId="873ffe17-8af5-476e-b1a1-0d71fddcd02f" providerId="ADAL" clId="{8FDAECB4-3CC5-4323-A3A5-6138632AE0D7}" dt="2023-08-30T14:20:11.268" v="1761" actId="478"/>
          <ac:graphicFrameMkLst>
            <pc:docMk/>
            <pc:sldMk cId="1644799376" sldId="419"/>
            <ac:graphicFrameMk id="3" creationId="{2C04DA0D-6A14-4DAE-A8B6-00C2E702C48D}"/>
          </ac:graphicFrameMkLst>
        </pc:graphicFrameChg>
        <pc:picChg chg="add mod">
          <ac:chgData name="Armelle BARIL" userId="873ffe17-8af5-476e-b1a1-0d71fddcd02f" providerId="ADAL" clId="{8FDAECB4-3CC5-4323-A3A5-6138632AE0D7}" dt="2023-08-30T14:20:21.699" v="1764" actId="1076"/>
          <ac:picMkLst>
            <pc:docMk/>
            <pc:sldMk cId="1644799376" sldId="419"/>
            <ac:picMk id="5" creationId="{D6545092-E2C3-8047-9139-CF9CE35AFFD8}"/>
          </ac:picMkLst>
        </pc:picChg>
      </pc:sldChg>
      <pc:sldChg chg="modSp mod">
        <pc:chgData name="Armelle BARIL" userId="873ffe17-8af5-476e-b1a1-0d71fddcd02f" providerId="ADAL" clId="{8FDAECB4-3CC5-4323-A3A5-6138632AE0D7}" dt="2023-08-30T09:25:33.894" v="220" actId="20577"/>
        <pc:sldMkLst>
          <pc:docMk/>
          <pc:sldMk cId="3651597378" sldId="423"/>
        </pc:sldMkLst>
        <pc:spChg chg="mod">
          <ac:chgData name="Armelle BARIL" userId="873ffe17-8af5-476e-b1a1-0d71fddcd02f" providerId="ADAL" clId="{8FDAECB4-3CC5-4323-A3A5-6138632AE0D7}" dt="2023-08-30T09:25:33.894" v="220" actId="20577"/>
          <ac:spMkLst>
            <pc:docMk/>
            <pc:sldMk cId="3651597378" sldId="423"/>
            <ac:spMk id="110" creationId="{00000000-0000-0000-0000-000000000000}"/>
          </ac:spMkLst>
        </pc:spChg>
      </pc:sldChg>
      <pc:sldChg chg="modNotesTx">
        <pc:chgData name="Armelle BARIL" userId="873ffe17-8af5-476e-b1a1-0d71fddcd02f" providerId="ADAL" clId="{8FDAECB4-3CC5-4323-A3A5-6138632AE0D7}" dt="2023-08-30T09:25:58.177" v="222" actId="20577"/>
        <pc:sldMkLst>
          <pc:docMk/>
          <pc:sldMk cId="653148501" sldId="424"/>
        </pc:sldMkLst>
      </pc:sldChg>
      <pc:sldChg chg="modSp mod">
        <pc:chgData name="Armelle BARIL" userId="873ffe17-8af5-476e-b1a1-0d71fddcd02f" providerId="ADAL" clId="{8FDAECB4-3CC5-4323-A3A5-6138632AE0D7}" dt="2023-08-30T11:05:04.996" v="462" actId="20577"/>
        <pc:sldMkLst>
          <pc:docMk/>
          <pc:sldMk cId="3445245814" sldId="426"/>
        </pc:sldMkLst>
        <pc:spChg chg="mod">
          <ac:chgData name="Armelle BARIL" userId="873ffe17-8af5-476e-b1a1-0d71fddcd02f" providerId="ADAL" clId="{8FDAECB4-3CC5-4323-A3A5-6138632AE0D7}" dt="2023-08-30T11:05:04.996" v="462" actId="20577"/>
          <ac:spMkLst>
            <pc:docMk/>
            <pc:sldMk cId="3445245814" sldId="426"/>
            <ac:spMk id="5" creationId="{06125D48-D43E-404F-8A1B-B1A16879FEAC}"/>
          </ac:spMkLst>
        </pc:spChg>
      </pc:sldChg>
      <pc:sldChg chg="modSp mod modNotesTx">
        <pc:chgData name="Armelle BARIL" userId="873ffe17-8af5-476e-b1a1-0d71fddcd02f" providerId="ADAL" clId="{8FDAECB4-3CC5-4323-A3A5-6138632AE0D7}" dt="2023-08-30T14:34:53.162" v="1930" actId="6549"/>
        <pc:sldMkLst>
          <pc:docMk/>
          <pc:sldMk cId="1641552687" sldId="427"/>
        </pc:sldMkLst>
        <pc:spChg chg="mod">
          <ac:chgData name="Armelle BARIL" userId="873ffe17-8af5-476e-b1a1-0d71fddcd02f" providerId="ADAL" clId="{8FDAECB4-3CC5-4323-A3A5-6138632AE0D7}" dt="2023-08-30T14:34:53.162" v="1930" actId="6549"/>
          <ac:spMkLst>
            <pc:docMk/>
            <pc:sldMk cId="1641552687" sldId="427"/>
            <ac:spMk id="5" creationId="{06125D48-D43E-404F-8A1B-B1A16879FEAC}"/>
          </ac:spMkLst>
        </pc:spChg>
      </pc:sldChg>
      <pc:sldChg chg="modSp new mod modNotesTx">
        <pc:chgData name="Armelle BARIL" userId="873ffe17-8af5-476e-b1a1-0d71fddcd02f" providerId="ADAL" clId="{8FDAECB4-3CC5-4323-A3A5-6138632AE0D7}" dt="2023-08-30T14:19:03.309" v="1758" actId="20577"/>
        <pc:sldMkLst>
          <pc:docMk/>
          <pc:sldMk cId="2498038096" sldId="434"/>
        </pc:sldMkLst>
        <pc:spChg chg="mod">
          <ac:chgData name="Armelle BARIL" userId="873ffe17-8af5-476e-b1a1-0d71fddcd02f" providerId="ADAL" clId="{8FDAECB4-3CC5-4323-A3A5-6138632AE0D7}" dt="2023-08-30T11:13:19.212" v="781" actId="20577"/>
          <ac:spMkLst>
            <pc:docMk/>
            <pc:sldMk cId="2498038096" sldId="434"/>
            <ac:spMk id="2" creationId="{3FF552BB-303F-C6D3-354A-9562E89BF2D7}"/>
          </ac:spMkLst>
        </pc:spChg>
        <pc:spChg chg="mod">
          <ac:chgData name="Armelle BARIL" userId="873ffe17-8af5-476e-b1a1-0d71fddcd02f" providerId="ADAL" clId="{8FDAECB4-3CC5-4323-A3A5-6138632AE0D7}" dt="2023-08-30T14:19:03.309" v="1758" actId="20577"/>
          <ac:spMkLst>
            <pc:docMk/>
            <pc:sldMk cId="2498038096" sldId="434"/>
            <ac:spMk id="3" creationId="{7E11E2A2-1B75-E131-28D4-080B6A5C7DB4}"/>
          </ac:spMkLst>
        </pc:spChg>
      </pc:sldChg>
      <pc:sldChg chg="modSp add mod ord modNotesTx">
        <pc:chgData name="Armelle BARIL" userId="873ffe17-8af5-476e-b1a1-0d71fddcd02f" providerId="ADAL" clId="{8FDAECB4-3CC5-4323-A3A5-6138632AE0D7}" dt="2023-08-30T14:17:34.402" v="1751" actId="20577"/>
        <pc:sldMkLst>
          <pc:docMk/>
          <pc:sldMk cId="690708134" sldId="435"/>
        </pc:sldMkLst>
        <pc:spChg chg="mod">
          <ac:chgData name="Armelle BARIL" userId="873ffe17-8af5-476e-b1a1-0d71fddcd02f" providerId="ADAL" clId="{8FDAECB4-3CC5-4323-A3A5-6138632AE0D7}" dt="2023-08-30T14:12:44.734" v="1636" actId="404"/>
          <ac:spMkLst>
            <pc:docMk/>
            <pc:sldMk cId="690708134" sldId="435"/>
            <ac:spMk id="3" creationId="{7E11E2A2-1B75-E131-28D4-080B6A5C7DB4}"/>
          </ac:spMkLst>
        </pc:spChg>
      </pc:sldChg>
      <pc:sldChg chg="modSp new mod ord">
        <pc:chgData name="Armelle BARIL" userId="873ffe17-8af5-476e-b1a1-0d71fddcd02f" providerId="ADAL" clId="{8FDAECB4-3CC5-4323-A3A5-6138632AE0D7}" dt="2023-08-31T15:41:11.079" v="2632"/>
        <pc:sldMkLst>
          <pc:docMk/>
          <pc:sldMk cId="3918177705" sldId="436"/>
        </pc:sldMkLst>
        <pc:spChg chg="mod">
          <ac:chgData name="Armelle BARIL" userId="873ffe17-8af5-476e-b1a1-0d71fddcd02f" providerId="ADAL" clId="{8FDAECB4-3CC5-4323-A3A5-6138632AE0D7}" dt="2023-08-31T15:30:08.109" v="1977" actId="20577"/>
          <ac:spMkLst>
            <pc:docMk/>
            <pc:sldMk cId="3918177705" sldId="436"/>
            <ac:spMk id="2" creationId="{C67828DD-A53C-95FE-7547-C28DA3B15B2E}"/>
          </ac:spMkLst>
        </pc:spChg>
        <pc:spChg chg="mod">
          <ac:chgData name="Armelle BARIL" userId="873ffe17-8af5-476e-b1a1-0d71fddcd02f" providerId="ADAL" clId="{8FDAECB4-3CC5-4323-A3A5-6138632AE0D7}" dt="2023-08-31T15:40:45.251" v="2630" actId="115"/>
          <ac:spMkLst>
            <pc:docMk/>
            <pc:sldMk cId="3918177705" sldId="436"/>
            <ac:spMk id="3" creationId="{230A8DAA-EEAC-233D-F85B-ECC752B82C00}"/>
          </ac:spMkLst>
        </pc:spChg>
      </pc:sldChg>
    </pc:docChg>
  </pc:docChgLst>
  <pc:docChgLst>
    <pc:chgData name="Armelle BARIL" userId="873ffe17-8af5-476e-b1a1-0d71fddcd02f" providerId="ADAL" clId="{6A1F0D3E-0F20-4361-BD00-0E464B614970}"/>
    <pc:docChg chg="custSel modSld">
      <pc:chgData name="Armelle BARIL" userId="873ffe17-8af5-476e-b1a1-0d71fddcd02f" providerId="ADAL" clId="{6A1F0D3E-0F20-4361-BD00-0E464B614970}" dt="2022-09-29T09:57:20.548" v="232" actId="20577"/>
      <pc:docMkLst>
        <pc:docMk/>
      </pc:docMkLst>
      <pc:sldChg chg="modNotesTx">
        <pc:chgData name="Armelle BARIL" userId="873ffe17-8af5-476e-b1a1-0d71fddcd02f" providerId="ADAL" clId="{6A1F0D3E-0F20-4361-BD00-0E464B614970}" dt="2022-09-29T09:51:27.212" v="1" actId="6549"/>
        <pc:sldMkLst>
          <pc:docMk/>
          <pc:sldMk cId="0" sldId="258"/>
        </pc:sldMkLst>
      </pc:sldChg>
      <pc:sldChg chg="modNotesTx">
        <pc:chgData name="Armelle BARIL" userId="873ffe17-8af5-476e-b1a1-0d71fddcd02f" providerId="ADAL" clId="{6A1F0D3E-0F20-4361-BD00-0E464B614970}" dt="2022-09-29T09:51:35.897" v="4" actId="6549"/>
        <pc:sldMkLst>
          <pc:docMk/>
          <pc:sldMk cId="0" sldId="259"/>
        </pc:sldMkLst>
      </pc:sldChg>
      <pc:sldChg chg="modNotesTx">
        <pc:chgData name="Armelle BARIL" userId="873ffe17-8af5-476e-b1a1-0d71fddcd02f" providerId="ADAL" clId="{6A1F0D3E-0F20-4361-BD00-0E464B614970}" dt="2022-09-29T09:52:24.948" v="68" actId="6549"/>
        <pc:sldMkLst>
          <pc:docMk/>
          <pc:sldMk cId="0" sldId="263"/>
        </pc:sldMkLst>
      </pc:sldChg>
      <pc:sldChg chg="modNotesTx">
        <pc:chgData name="Armelle BARIL" userId="873ffe17-8af5-476e-b1a1-0d71fddcd02f" providerId="ADAL" clId="{6A1F0D3E-0F20-4361-BD00-0E464B614970}" dt="2022-09-29T09:53:07.139" v="89" actId="6549"/>
        <pc:sldMkLst>
          <pc:docMk/>
          <pc:sldMk cId="0" sldId="264"/>
        </pc:sldMkLst>
      </pc:sldChg>
      <pc:sldChg chg="modNotesTx">
        <pc:chgData name="Armelle BARIL" userId="873ffe17-8af5-476e-b1a1-0d71fddcd02f" providerId="ADAL" clId="{6A1F0D3E-0F20-4361-BD00-0E464B614970}" dt="2022-09-29T09:51:23.834" v="0" actId="6549"/>
        <pc:sldMkLst>
          <pc:docMk/>
          <pc:sldMk cId="2624045205" sldId="374"/>
        </pc:sldMkLst>
      </pc:sldChg>
      <pc:sldChg chg="modNotesTx">
        <pc:chgData name="Armelle BARIL" userId="873ffe17-8af5-476e-b1a1-0d71fddcd02f" providerId="ADAL" clId="{6A1F0D3E-0F20-4361-BD00-0E464B614970}" dt="2022-09-29T09:52:46.121" v="74" actId="6549"/>
        <pc:sldMkLst>
          <pc:docMk/>
          <pc:sldMk cId="1505205427" sldId="378"/>
        </pc:sldMkLst>
      </pc:sldChg>
      <pc:sldChg chg="modNotesTx">
        <pc:chgData name="Armelle BARIL" userId="873ffe17-8af5-476e-b1a1-0d71fddcd02f" providerId="ADAL" clId="{6A1F0D3E-0F20-4361-BD00-0E464B614970}" dt="2022-09-29T09:55:55.011" v="104" actId="6549"/>
        <pc:sldMkLst>
          <pc:docMk/>
          <pc:sldMk cId="526382312" sldId="380"/>
        </pc:sldMkLst>
      </pc:sldChg>
      <pc:sldChg chg="modNotesTx">
        <pc:chgData name="Armelle BARIL" userId="873ffe17-8af5-476e-b1a1-0d71fddcd02f" providerId="ADAL" clId="{6A1F0D3E-0F20-4361-BD00-0E464B614970}" dt="2022-09-29T09:56:09.006" v="106" actId="6549"/>
        <pc:sldMkLst>
          <pc:docMk/>
          <pc:sldMk cId="4106231680" sldId="381"/>
        </pc:sldMkLst>
      </pc:sldChg>
      <pc:sldChg chg="modNotesTx">
        <pc:chgData name="Armelle BARIL" userId="873ffe17-8af5-476e-b1a1-0d71fddcd02f" providerId="ADAL" clId="{6A1F0D3E-0F20-4361-BD00-0E464B614970}" dt="2022-09-29T09:53:19.807" v="90" actId="6549"/>
        <pc:sldMkLst>
          <pc:docMk/>
          <pc:sldMk cId="1943023896" sldId="390"/>
        </pc:sldMkLst>
      </pc:sldChg>
      <pc:sldChg chg="modNotesTx">
        <pc:chgData name="Armelle BARIL" userId="873ffe17-8af5-476e-b1a1-0d71fddcd02f" providerId="ADAL" clId="{6A1F0D3E-0F20-4361-BD00-0E464B614970}" dt="2022-09-29T09:51:32.594" v="3" actId="6549"/>
        <pc:sldMkLst>
          <pc:docMk/>
          <pc:sldMk cId="227678137" sldId="396"/>
        </pc:sldMkLst>
      </pc:sldChg>
      <pc:sldChg chg="modNotesTx">
        <pc:chgData name="Armelle BARIL" userId="873ffe17-8af5-476e-b1a1-0d71fddcd02f" providerId="ADAL" clId="{6A1F0D3E-0F20-4361-BD00-0E464B614970}" dt="2022-09-29T09:52:39.039" v="72" actId="6549"/>
        <pc:sldMkLst>
          <pc:docMk/>
          <pc:sldMk cId="4208555874" sldId="398"/>
        </pc:sldMkLst>
      </pc:sldChg>
      <pc:sldChg chg="modNotesTx">
        <pc:chgData name="Armelle BARIL" userId="873ffe17-8af5-476e-b1a1-0d71fddcd02f" providerId="ADAL" clId="{6A1F0D3E-0F20-4361-BD00-0E464B614970}" dt="2022-09-29T09:53:49.160" v="97" actId="6549"/>
        <pc:sldMkLst>
          <pc:docMk/>
          <pc:sldMk cId="3777103530" sldId="401"/>
        </pc:sldMkLst>
      </pc:sldChg>
      <pc:sldChg chg="modNotesTx">
        <pc:chgData name="Armelle BARIL" userId="873ffe17-8af5-476e-b1a1-0d71fddcd02f" providerId="ADAL" clId="{6A1F0D3E-0F20-4361-BD00-0E464B614970}" dt="2022-09-29T09:53:54.764" v="98" actId="6549"/>
        <pc:sldMkLst>
          <pc:docMk/>
          <pc:sldMk cId="1151823102" sldId="403"/>
        </pc:sldMkLst>
      </pc:sldChg>
      <pc:sldChg chg="modNotesTx">
        <pc:chgData name="Armelle BARIL" userId="873ffe17-8af5-476e-b1a1-0d71fddcd02f" providerId="ADAL" clId="{6A1F0D3E-0F20-4361-BD00-0E464B614970}" dt="2022-09-29T09:54:22.448" v="99" actId="6549"/>
        <pc:sldMkLst>
          <pc:docMk/>
          <pc:sldMk cId="3449770739" sldId="406"/>
        </pc:sldMkLst>
      </pc:sldChg>
      <pc:sldChg chg="modNotesTx">
        <pc:chgData name="Armelle BARIL" userId="873ffe17-8af5-476e-b1a1-0d71fddcd02f" providerId="ADAL" clId="{6A1F0D3E-0F20-4361-BD00-0E464B614970}" dt="2022-09-29T09:53:31.311" v="93" actId="6549"/>
        <pc:sldMkLst>
          <pc:docMk/>
          <pc:sldMk cId="955251950" sldId="407"/>
        </pc:sldMkLst>
      </pc:sldChg>
      <pc:sldChg chg="modNotesTx">
        <pc:chgData name="Armelle BARIL" userId="873ffe17-8af5-476e-b1a1-0d71fddcd02f" providerId="ADAL" clId="{6A1F0D3E-0F20-4361-BD00-0E464B614970}" dt="2022-09-29T09:53:36.483" v="94" actId="6549"/>
        <pc:sldMkLst>
          <pc:docMk/>
          <pc:sldMk cId="280371910" sldId="408"/>
        </pc:sldMkLst>
      </pc:sldChg>
      <pc:sldChg chg="modNotesTx">
        <pc:chgData name="Armelle BARIL" userId="873ffe17-8af5-476e-b1a1-0d71fddcd02f" providerId="ADAL" clId="{6A1F0D3E-0F20-4361-BD00-0E464B614970}" dt="2022-09-29T09:54:42.008" v="101" actId="6549"/>
        <pc:sldMkLst>
          <pc:docMk/>
          <pc:sldMk cId="3249447888" sldId="409"/>
        </pc:sldMkLst>
      </pc:sldChg>
      <pc:sldChg chg="modNotesTx">
        <pc:chgData name="Armelle BARIL" userId="873ffe17-8af5-476e-b1a1-0d71fddcd02f" providerId="ADAL" clId="{6A1F0D3E-0F20-4361-BD00-0E464B614970}" dt="2022-09-29T09:56:45.016" v="110" actId="6549"/>
        <pc:sldMkLst>
          <pc:docMk/>
          <pc:sldMk cId="768558189" sldId="412"/>
        </pc:sldMkLst>
      </pc:sldChg>
      <pc:sldChg chg="modNotesTx">
        <pc:chgData name="Armelle BARIL" userId="873ffe17-8af5-476e-b1a1-0d71fddcd02f" providerId="ADAL" clId="{6A1F0D3E-0F20-4361-BD00-0E464B614970}" dt="2022-09-29T09:56:15.330" v="108" actId="6549"/>
        <pc:sldMkLst>
          <pc:docMk/>
          <pc:sldMk cId="3536223324" sldId="415"/>
        </pc:sldMkLst>
      </pc:sldChg>
      <pc:sldChg chg="modNotesTx">
        <pc:chgData name="Armelle BARIL" userId="873ffe17-8af5-476e-b1a1-0d71fddcd02f" providerId="ADAL" clId="{6A1F0D3E-0F20-4361-BD00-0E464B614970}" dt="2022-09-29T09:53:02.353" v="88" actId="6549"/>
        <pc:sldMkLst>
          <pc:docMk/>
          <pc:sldMk cId="15564804" sldId="416"/>
        </pc:sldMkLst>
      </pc:sldChg>
      <pc:sldChg chg="modNotesTx">
        <pc:chgData name="Armelle BARIL" userId="873ffe17-8af5-476e-b1a1-0d71fddcd02f" providerId="ADAL" clId="{6A1F0D3E-0F20-4361-BD00-0E464B614970}" dt="2022-09-29T09:51:30.018" v="2" actId="6549"/>
        <pc:sldMkLst>
          <pc:docMk/>
          <pc:sldMk cId="3651597378" sldId="423"/>
        </pc:sldMkLst>
      </pc:sldChg>
      <pc:sldChg chg="modNotesTx">
        <pc:chgData name="Armelle BARIL" userId="873ffe17-8af5-476e-b1a1-0d71fddcd02f" providerId="ADAL" clId="{6A1F0D3E-0F20-4361-BD00-0E464B614970}" dt="2022-09-29T09:52:18.095" v="67" actId="6549"/>
        <pc:sldMkLst>
          <pc:docMk/>
          <pc:sldMk cId="653148501" sldId="424"/>
        </pc:sldMkLst>
      </pc:sldChg>
      <pc:sldChg chg="modNotesTx">
        <pc:chgData name="Armelle BARIL" userId="873ffe17-8af5-476e-b1a1-0d71fddcd02f" providerId="ADAL" clId="{6A1F0D3E-0F20-4361-BD00-0E464B614970}" dt="2022-09-29T09:54:37.925" v="100" actId="20577"/>
        <pc:sldMkLst>
          <pc:docMk/>
          <pc:sldMk cId="3445245814" sldId="426"/>
        </pc:sldMkLst>
      </pc:sldChg>
      <pc:sldChg chg="modNotesTx">
        <pc:chgData name="Armelle BARIL" userId="873ffe17-8af5-476e-b1a1-0d71fddcd02f" providerId="ADAL" clId="{6A1F0D3E-0F20-4361-BD00-0E464B614970}" dt="2022-09-29T09:56:11.628" v="107" actId="6549"/>
        <pc:sldMkLst>
          <pc:docMk/>
          <pc:sldMk cId="1641552687" sldId="427"/>
        </pc:sldMkLst>
      </pc:sldChg>
      <pc:sldChg chg="modNotesTx">
        <pc:chgData name="Armelle BARIL" userId="873ffe17-8af5-476e-b1a1-0d71fddcd02f" providerId="ADAL" clId="{6A1F0D3E-0F20-4361-BD00-0E464B614970}" dt="2022-09-29T09:57:20.548" v="232" actId="20577"/>
        <pc:sldMkLst>
          <pc:docMk/>
          <pc:sldMk cId="1519412278" sldId="4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stat%20diverses/0-%20statistiques%20SC%20dans%20l%20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Nombre en cumul de volontaires accueillis </a:t>
            </a:r>
            <a:r>
              <a:rPr lang="en-US" sz="1800" b="1" i="0" u="none" strike="noStrike" baseline="0">
                <a:effectLst/>
              </a:rPr>
              <a:t>depuis 2011 </a:t>
            </a:r>
            <a:r>
              <a:rPr lang="en-US"/>
              <a:t>:</a:t>
            </a:r>
            <a:r>
              <a:rPr lang="en-US" baseline="0"/>
              <a:t> 4 500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8.6319649599614065E-2"/>
          <c:y val="0.16499749889221546"/>
          <c:w val="0.89019685039370078"/>
          <c:h val="0.72088764946048411"/>
        </c:manualLayout>
      </c:layout>
      <c:lineChart>
        <c:grouping val="standard"/>
        <c:varyColors val="0"/>
        <c:ser>
          <c:idx val="0"/>
          <c:order val="0"/>
          <c:tx>
            <c:strRef>
              <c:f>'[0- statistiques SC dans l EC.xlsx]évolu SC'!$F$2</c:f>
              <c:strCache>
                <c:ptCount val="1"/>
                <c:pt idx="0">
                  <c:v>Nombre de volontaires accueillis</c:v>
                </c:pt>
              </c:strCache>
            </c:strRef>
          </c:tx>
          <c:spPr>
            <a:ln w="31750" cap="rnd">
              <a:solidFill>
                <a:schemeClr val="accent1"/>
              </a:solidFill>
              <a:round/>
            </a:ln>
            <a:effectLst/>
          </c:spPr>
          <c:marker>
            <c:symbol val="circle"/>
            <c:size val="17"/>
            <c:spPr>
              <a:solidFill>
                <a:schemeClr val="accent1"/>
              </a:solidFill>
              <a:ln>
                <a:noFill/>
              </a:ln>
              <a:effectLst/>
            </c:spPr>
          </c:marker>
          <c:dPt>
            <c:idx val="10"/>
            <c:marker>
              <c:symbol val="circle"/>
              <c:size val="17"/>
              <c:spPr>
                <a:solidFill>
                  <a:schemeClr val="accent1"/>
                </a:solidFill>
                <a:ln>
                  <a:noFill/>
                </a:ln>
                <a:effectLst/>
              </c:spPr>
            </c:marker>
            <c:bubble3D val="0"/>
            <c:extLst>
              <c:ext xmlns:c16="http://schemas.microsoft.com/office/drawing/2014/chart" uri="{C3380CC4-5D6E-409C-BE32-E72D297353CC}">
                <c16:uniqueId val="{00000000-A448-426A-B99A-41A6F4C90A4B}"/>
              </c:ext>
            </c:extLst>
          </c:dPt>
          <c:dLbls>
            <c:dLbl>
              <c:idx val="11"/>
              <c:spPr>
                <a:solidFill>
                  <a:schemeClr val="tx2">
                    <a:lumMod val="40000"/>
                    <a:lumOff val="60000"/>
                  </a:schemeClr>
                </a:solid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3.3020158694766211E-2"/>
                      <c:h val="6.5011645562310788E-2"/>
                    </c:manualLayout>
                  </c15:layout>
                </c:ext>
                <c:ext xmlns:c16="http://schemas.microsoft.com/office/drawing/2014/chart" uri="{C3380CC4-5D6E-409C-BE32-E72D297353CC}">
                  <c16:uniqueId val="{00000001-A448-426A-B99A-41A6F4C90A4B}"/>
                </c:ext>
              </c:extLst>
            </c:dLbl>
            <c:spPr>
              <a:solidFill>
                <a:schemeClr val="tx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'[0- statistiques SC dans l EC.xlsx]évolu SC'!$E$3:$E$15</c:f>
              <c:strCache>
                <c:ptCount val="13"/>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pt idx="11">
                  <c:v>2022-2023</c:v>
                </c:pt>
                <c:pt idx="12">
                  <c:v>23/24 prévi</c:v>
                </c:pt>
              </c:strCache>
            </c:strRef>
          </c:cat>
          <c:val>
            <c:numRef>
              <c:f>'[0- statistiques SC dans l EC.xlsx]évolu SC'!$F$3:$F$15</c:f>
              <c:numCache>
                <c:formatCode>General</c:formatCode>
                <c:ptCount val="13"/>
                <c:pt idx="0">
                  <c:v>70</c:v>
                </c:pt>
                <c:pt idx="1">
                  <c:v>120</c:v>
                </c:pt>
                <c:pt idx="2">
                  <c:v>124</c:v>
                </c:pt>
                <c:pt idx="3">
                  <c:v>126</c:v>
                </c:pt>
                <c:pt idx="4">
                  <c:v>206</c:v>
                </c:pt>
                <c:pt idx="5">
                  <c:v>310</c:v>
                </c:pt>
                <c:pt idx="6">
                  <c:v>310</c:v>
                </c:pt>
                <c:pt idx="7">
                  <c:v>613</c:v>
                </c:pt>
                <c:pt idx="8">
                  <c:v>626</c:v>
                </c:pt>
                <c:pt idx="9">
                  <c:v>648</c:v>
                </c:pt>
                <c:pt idx="10">
                  <c:v>656</c:v>
                </c:pt>
                <c:pt idx="11">
                  <c:v>640</c:v>
                </c:pt>
                <c:pt idx="12">
                  <c:v>750</c:v>
                </c:pt>
              </c:numCache>
            </c:numRef>
          </c:val>
          <c:smooth val="0"/>
          <c:extLst>
            <c:ext xmlns:c16="http://schemas.microsoft.com/office/drawing/2014/chart" uri="{C3380CC4-5D6E-409C-BE32-E72D297353CC}">
              <c16:uniqueId val="{00000002-A448-426A-B99A-41A6F4C90A4B}"/>
            </c:ext>
          </c:extLst>
        </c:ser>
        <c:dLbls>
          <c:dLblPos val="ctr"/>
          <c:showLegendKey val="0"/>
          <c:showVal val="1"/>
          <c:showCatName val="0"/>
          <c:showSerName val="0"/>
          <c:showPercent val="0"/>
          <c:showBubbleSize val="0"/>
        </c:dLbls>
        <c:marker val="1"/>
        <c:smooth val="0"/>
        <c:axId val="1740080112"/>
        <c:axId val="1740081776"/>
      </c:lineChart>
      <c:catAx>
        <c:axId val="17400801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740081776"/>
        <c:crosses val="autoZero"/>
        <c:auto val="1"/>
        <c:lblAlgn val="ctr"/>
        <c:lblOffset val="100"/>
        <c:noMultiLvlLbl val="0"/>
      </c:catAx>
      <c:valAx>
        <c:axId val="1740081776"/>
        <c:scaling>
          <c:orientation val="minMax"/>
          <c:max val="1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crossAx val="17400801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7F64E-FF0C-4C59-AE06-06C065396C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C4C8CD9-7BFB-4E2E-A8CE-8B1323E204D6}">
      <dgm:prSet phldrT="[Texte]"/>
      <dgm:spPr/>
      <dgm:t>
        <a:bodyPr/>
        <a:lstStyle/>
        <a:p>
          <a:r>
            <a:rPr lang="fr-FR" dirty="0"/>
            <a:t>1</a:t>
          </a:r>
        </a:p>
      </dgm:t>
    </dgm:pt>
    <dgm:pt modelId="{3EF1FACB-E3FA-47E2-B15C-702C6505B1F9}" type="parTrans" cxnId="{57B59BEB-B3F5-4C75-B0C9-820E2A21B40B}">
      <dgm:prSet/>
      <dgm:spPr/>
      <dgm:t>
        <a:bodyPr/>
        <a:lstStyle/>
        <a:p>
          <a:endParaRPr lang="fr-FR"/>
        </a:p>
      </dgm:t>
    </dgm:pt>
    <dgm:pt modelId="{22E253CA-7C7E-4A32-8ED2-0EE6F6609823}" type="sibTrans" cxnId="{57B59BEB-B3F5-4C75-B0C9-820E2A21B40B}">
      <dgm:prSet/>
      <dgm:spPr/>
      <dgm:t>
        <a:bodyPr/>
        <a:lstStyle/>
        <a:p>
          <a:endParaRPr lang="fr-FR"/>
        </a:p>
      </dgm:t>
    </dgm:pt>
    <dgm:pt modelId="{0B9FE27C-82F5-4485-84E2-108300B746C0}">
      <dgm:prSet phldrT="[Texte]"/>
      <dgm:spPr/>
      <dgm:t>
        <a:bodyPr/>
        <a:lstStyle/>
        <a:p>
          <a:r>
            <a:rPr lang="fr-FR" dirty="0"/>
            <a:t>2</a:t>
          </a:r>
        </a:p>
      </dgm:t>
    </dgm:pt>
    <dgm:pt modelId="{7538D2A5-1126-445B-B0A6-9C51F33E7C3B}" type="parTrans" cxnId="{1F15D842-5F78-4B5E-88A8-799115BDCA06}">
      <dgm:prSet/>
      <dgm:spPr/>
      <dgm:t>
        <a:bodyPr/>
        <a:lstStyle/>
        <a:p>
          <a:endParaRPr lang="fr-FR"/>
        </a:p>
      </dgm:t>
    </dgm:pt>
    <dgm:pt modelId="{071804D2-E579-4DB7-99E4-94DDF103CE29}" type="sibTrans" cxnId="{1F15D842-5F78-4B5E-88A8-799115BDCA06}">
      <dgm:prSet/>
      <dgm:spPr/>
      <dgm:t>
        <a:bodyPr/>
        <a:lstStyle/>
        <a:p>
          <a:endParaRPr lang="fr-FR"/>
        </a:p>
      </dgm:t>
    </dgm:pt>
    <dgm:pt modelId="{320B5894-935E-4784-8276-DA0689FDBA30}">
      <dgm:prSet phldrT="[Texte]"/>
      <dgm:spPr/>
      <dgm:t>
        <a:bodyPr/>
        <a:lstStyle/>
        <a:p>
          <a:pPr>
            <a:buFontTx/>
            <a:buNone/>
          </a:pPr>
          <a:r>
            <a:rPr lang="fr-FR" b="1" dirty="0"/>
            <a:t>Suivre régulièrement l’avancement de la mission </a:t>
          </a:r>
          <a:endParaRPr lang="fr-FR" dirty="0"/>
        </a:p>
      </dgm:t>
    </dgm:pt>
    <dgm:pt modelId="{1DFC250C-46AE-4795-9A54-B00E6D6B0DB6}" type="parTrans" cxnId="{FA16B343-1FE1-414D-8185-78189EEF3A03}">
      <dgm:prSet/>
      <dgm:spPr/>
      <dgm:t>
        <a:bodyPr/>
        <a:lstStyle/>
        <a:p>
          <a:endParaRPr lang="fr-FR"/>
        </a:p>
      </dgm:t>
    </dgm:pt>
    <dgm:pt modelId="{B09DBC13-FE81-4988-BFE9-6909FC65043C}" type="sibTrans" cxnId="{FA16B343-1FE1-414D-8185-78189EEF3A03}">
      <dgm:prSet/>
      <dgm:spPr/>
      <dgm:t>
        <a:bodyPr/>
        <a:lstStyle/>
        <a:p>
          <a:endParaRPr lang="fr-FR"/>
        </a:p>
      </dgm:t>
    </dgm:pt>
    <dgm:pt modelId="{1960CC03-096C-4AD7-B84F-4F53408DF3F2}">
      <dgm:prSet phldrT="[Texte]"/>
      <dgm:spPr/>
      <dgm:t>
        <a:bodyPr/>
        <a:lstStyle/>
        <a:p>
          <a:r>
            <a:rPr lang="fr-FR" dirty="0"/>
            <a:t>3</a:t>
          </a:r>
        </a:p>
      </dgm:t>
    </dgm:pt>
    <dgm:pt modelId="{48D1F23B-B053-46F3-B385-4A46907C832B}" type="parTrans" cxnId="{2CC0354E-065E-4EB6-A985-570CB02483D5}">
      <dgm:prSet/>
      <dgm:spPr/>
      <dgm:t>
        <a:bodyPr/>
        <a:lstStyle/>
        <a:p>
          <a:endParaRPr lang="fr-FR"/>
        </a:p>
      </dgm:t>
    </dgm:pt>
    <dgm:pt modelId="{8449DCDD-A6EA-4E27-8D0D-2AE6713A4062}" type="sibTrans" cxnId="{2CC0354E-065E-4EB6-A985-570CB02483D5}">
      <dgm:prSet/>
      <dgm:spPr/>
      <dgm:t>
        <a:bodyPr/>
        <a:lstStyle/>
        <a:p>
          <a:endParaRPr lang="fr-FR"/>
        </a:p>
      </dgm:t>
    </dgm:pt>
    <dgm:pt modelId="{5A64A837-10CB-4967-889E-8D468AF64D19}">
      <dgm:prSet phldrT="[Texte]"/>
      <dgm:spPr/>
      <dgm:t>
        <a:bodyPr/>
        <a:lstStyle/>
        <a:p>
          <a:pPr>
            <a:buFont typeface="+mj-lt"/>
            <a:buNone/>
          </a:pPr>
          <a:r>
            <a:rPr lang="fr-FR" b="1" dirty="0"/>
            <a:t>Accompagner au projet d’avenir </a:t>
          </a:r>
          <a:endParaRPr lang="fr-FR" dirty="0"/>
        </a:p>
      </dgm:t>
    </dgm:pt>
    <dgm:pt modelId="{9CE66F36-F134-476E-A5F2-CC3DC2777739}" type="parTrans" cxnId="{25247239-4DDC-4630-B781-5BD7196D0399}">
      <dgm:prSet/>
      <dgm:spPr/>
      <dgm:t>
        <a:bodyPr/>
        <a:lstStyle/>
        <a:p>
          <a:endParaRPr lang="fr-FR"/>
        </a:p>
      </dgm:t>
    </dgm:pt>
    <dgm:pt modelId="{41F49578-ECC6-42A2-A3C6-B1148C03B14E}" type="sibTrans" cxnId="{25247239-4DDC-4630-B781-5BD7196D0399}">
      <dgm:prSet/>
      <dgm:spPr/>
      <dgm:t>
        <a:bodyPr/>
        <a:lstStyle/>
        <a:p>
          <a:endParaRPr lang="fr-FR"/>
        </a:p>
      </dgm:t>
    </dgm:pt>
    <dgm:pt modelId="{60AC888F-BA0B-4E31-BAE4-ECD81E4A277F}">
      <dgm:prSet/>
      <dgm:spPr/>
      <dgm:t>
        <a:bodyPr/>
        <a:lstStyle/>
        <a:p>
          <a:pPr>
            <a:buFont typeface="+mj-lt"/>
            <a:buNone/>
          </a:pPr>
          <a:r>
            <a:rPr lang="fr-FR" b="1" dirty="0"/>
            <a:t>Intégrer le volontaire, le 1</a:t>
          </a:r>
          <a:r>
            <a:rPr lang="fr-FR" b="1" baseline="30000" dirty="0"/>
            <a:t>er</a:t>
          </a:r>
          <a:r>
            <a:rPr lang="fr-FR" b="1" dirty="0"/>
            <a:t> jour, par le tuteur en personne </a:t>
          </a:r>
          <a:endParaRPr lang="fr-FR" dirty="0"/>
        </a:p>
      </dgm:t>
    </dgm:pt>
    <dgm:pt modelId="{B0FDBFEB-2BCF-4FB2-A218-0ADECD4CEA12}" type="parTrans" cxnId="{0B17E7BE-42B9-4992-A698-E97A3B7D9C31}">
      <dgm:prSet/>
      <dgm:spPr/>
      <dgm:t>
        <a:bodyPr/>
        <a:lstStyle/>
        <a:p>
          <a:endParaRPr lang="fr-FR"/>
        </a:p>
      </dgm:t>
    </dgm:pt>
    <dgm:pt modelId="{ECE9669E-E02F-4CF7-AA5B-BB028C7470C6}" type="sibTrans" cxnId="{0B17E7BE-42B9-4992-A698-E97A3B7D9C31}">
      <dgm:prSet/>
      <dgm:spPr/>
      <dgm:t>
        <a:bodyPr/>
        <a:lstStyle/>
        <a:p>
          <a:endParaRPr lang="fr-FR"/>
        </a:p>
      </dgm:t>
    </dgm:pt>
    <dgm:pt modelId="{70C48232-B95C-40B3-A6F1-172921691B32}" type="pres">
      <dgm:prSet presAssocID="{CF37F64E-FF0C-4C59-AE06-06C065396CB3}" presName="linearFlow" presStyleCnt="0">
        <dgm:presLayoutVars>
          <dgm:dir/>
          <dgm:animLvl val="lvl"/>
          <dgm:resizeHandles val="exact"/>
        </dgm:presLayoutVars>
      </dgm:prSet>
      <dgm:spPr/>
    </dgm:pt>
    <dgm:pt modelId="{55A1D58A-2A2C-4199-81B5-E449EB05C1F9}" type="pres">
      <dgm:prSet presAssocID="{AC4C8CD9-7BFB-4E2E-A8CE-8B1323E204D6}" presName="composite" presStyleCnt="0"/>
      <dgm:spPr/>
    </dgm:pt>
    <dgm:pt modelId="{80BF3512-3EE3-4902-A016-A71DF8117E2B}" type="pres">
      <dgm:prSet presAssocID="{AC4C8CD9-7BFB-4E2E-A8CE-8B1323E204D6}" presName="parentText" presStyleLbl="alignNode1" presStyleIdx="0" presStyleCnt="3">
        <dgm:presLayoutVars>
          <dgm:chMax val="1"/>
          <dgm:bulletEnabled val="1"/>
        </dgm:presLayoutVars>
      </dgm:prSet>
      <dgm:spPr/>
    </dgm:pt>
    <dgm:pt modelId="{1B133779-BD35-4FAC-A879-3C2F7133CE43}" type="pres">
      <dgm:prSet presAssocID="{AC4C8CD9-7BFB-4E2E-A8CE-8B1323E204D6}" presName="descendantText" presStyleLbl="alignAcc1" presStyleIdx="0" presStyleCnt="3">
        <dgm:presLayoutVars>
          <dgm:bulletEnabled val="1"/>
        </dgm:presLayoutVars>
      </dgm:prSet>
      <dgm:spPr/>
    </dgm:pt>
    <dgm:pt modelId="{FDB65C4D-8742-473A-A24D-0D3907FF2A4A}" type="pres">
      <dgm:prSet presAssocID="{22E253CA-7C7E-4A32-8ED2-0EE6F6609823}" presName="sp" presStyleCnt="0"/>
      <dgm:spPr/>
    </dgm:pt>
    <dgm:pt modelId="{A63C36B2-8CD5-43AC-AA32-4DA638542F39}" type="pres">
      <dgm:prSet presAssocID="{0B9FE27C-82F5-4485-84E2-108300B746C0}" presName="composite" presStyleCnt="0"/>
      <dgm:spPr/>
    </dgm:pt>
    <dgm:pt modelId="{2AC24F33-7E50-48F6-8FCA-45BFE5ABEAE1}" type="pres">
      <dgm:prSet presAssocID="{0B9FE27C-82F5-4485-84E2-108300B746C0}" presName="parentText" presStyleLbl="alignNode1" presStyleIdx="1" presStyleCnt="3">
        <dgm:presLayoutVars>
          <dgm:chMax val="1"/>
          <dgm:bulletEnabled val="1"/>
        </dgm:presLayoutVars>
      </dgm:prSet>
      <dgm:spPr/>
    </dgm:pt>
    <dgm:pt modelId="{AE42AB80-A49B-4935-B2B2-56AC8EE94238}" type="pres">
      <dgm:prSet presAssocID="{0B9FE27C-82F5-4485-84E2-108300B746C0}" presName="descendantText" presStyleLbl="alignAcc1" presStyleIdx="1" presStyleCnt="3">
        <dgm:presLayoutVars>
          <dgm:bulletEnabled val="1"/>
        </dgm:presLayoutVars>
      </dgm:prSet>
      <dgm:spPr/>
    </dgm:pt>
    <dgm:pt modelId="{76C5A24A-2BEC-45C1-9389-866E0E5CC923}" type="pres">
      <dgm:prSet presAssocID="{071804D2-E579-4DB7-99E4-94DDF103CE29}" presName="sp" presStyleCnt="0"/>
      <dgm:spPr/>
    </dgm:pt>
    <dgm:pt modelId="{3650892C-D07E-4345-9A6B-99793E73F481}" type="pres">
      <dgm:prSet presAssocID="{1960CC03-096C-4AD7-B84F-4F53408DF3F2}" presName="composite" presStyleCnt="0"/>
      <dgm:spPr/>
    </dgm:pt>
    <dgm:pt modelId="{0270FFA1-3FAF-478D-B896-E8C878430781}" type="pres">
      <dgm:prSet presAssocID="{1960CC03-096C-4AD7-B84F-4F53408DF3F2}" presName="parentText" presStyleLbl="alignNode1" presStyleIdx="2" presStyleCnt="3">
        <dgm:presLayoutVars>
          <dgm:chMax val="1"/>
          <dgm:bulletEnabled val="1"/>
        </dgm:presLayoutVars>
      </dgm:prSet>
      <dgm:spPr/>
    </dgm:pt>
    <dgm:pt modelId="{C3897854-C38B-4F66-A422-21F447511986}" type="pres">
      <dgm:prSet presAssocID="{1960CC03-096C-4AD7-B84F-4F53408DF3F2}" presName="descendantText" presStyleLbl="alignAcc1" presStyleIdx="2" presStyleCnt="3">
        <dgm:presLayoutVars>
          <dgm:bulletEnabled val="1"/>
        </dgm:presLayoutVars>
      </dgm:prSet>
      <dgm:spPr/>
    </dgm:pt>
  </dgm:ptLst>
  <dgm:cxnLst>
    <dgm:cxn modelId="{AEB20103-5854-4A0A-AB2C-0D87BF0BB4D8}" type="presOf" srcId="{1960CC03-096C-4AD7-B84F-4F53408DF3F2}" destId="{0270FFA1-3FAF-478D-B896-E8C878430781}" srcOrd="0" destOrd="0" presId="urn:microsoft.com/office/officeart/2005/8/layout/chevron2"/>
    <dgm:cxn modelId="{540EF437-7DFF-4F75-B198-B512A5D55AA4}" type="presOf" srcId="{60AC888F-BA0B-4E31-BAE4-ECD81E4A277F}" destId="{1B133779-BD35-4FAC-A879-3C2F7133CE43}" srcOrd="0" destOrd="0" presId="urn:microsoft.com/office/officeart/2005/8/layout/chevron2"/>
    <dgm:cxn modelId="{25247239-4DDC-4630-B781-5BD7196D0399}" srcId="{1960CC03-096C-4AD7-B84F-4F53408DF3F2}" destId="{5A64A837-10CB-4967-889E-8D468AF64D19}" srcOrd="0" destOrd="0" parTransId="{9CE66F36-F134-476E-A5F2-CC3DC2777739}" sibTransId="{41F49578-ECC6-42A2-A3C6-B1148C03B14E}"/>
    <dgm:cxn modelId="{885F4F3F-6C2D-479B-B34C-DDA3DBA2C4AF}" type="presOf" srcId="{CF37F64E-FF0C-4C59-AE06-06C065396CB3}" destId="{70C48232-B95C-40B3-A6F1-172921691B32}" srcOrd="0" destOrd="0" presId="urn:microsoft.com/office/officeart/2005/8/layout/chevron2"/>
    <dgm:cxn modelId="{1F15D842-5F78-4B5E-88A8-799115BDCA06}" srcId="{CF37F64E-FF0C-4C59-AE06-06C065396CB3}" destId="{0B9FE27C-82F5-4485-84E2-108300B746C0}" srcOrd="1" destOrd="0" parTransId="{7538D2A5-1126-445B-B0A6-9C51F33E7C3B}" sibTransId="{071804D2-E579-4DB7-99E4-94DDF103CE29}"/>
    <dgm:cxn modelId="{FA16B343-1FE1-414D-8185-78189EEF3A03}" srcId="{0B9FE27C-82F5-4485-84E2-108300B746C0}" destId="{320B5894-935E-4784-8276-DA0689FDBA30}" srcOrd="0" destOrd="0" parTransId="{1DFC250C-46AE-4795-9A54-B00E6D6B0DB6}" sibTransId="{B09DBC13-FE81-4988-BFE9-6909FC65043C}"/>
    <dgm:cxn modelId="{2CC0354E-065E-4EB6-A985-570CB02483D5}" srcId="{CF37F64E-FF0C-4C59-AE06-06C065396CB3}" destId="{1960CC03-096C-4AD7-B84F-4F53408DF3F2}" srcOrd="2" destOrd="0" parTransId="{48D1F23B-B053-46F3-B385-4A46907C832B}" sibTransId="{8449DCDD-A6EA-4E27-8D0D-2AE6713A4062}"/>
    <dgm:cxn modelId="{55697587-9893-404A-A842-3C31F316DC55}" type="presOf" srcId="{AC4C8CD9-7BFB-4E2E-A8CE-8B1323E204D6}" destId="{80BF3512-3EE3-4902-A016-A71DF8117E2B}" srcOrd="0" destOrd="0" presId="urn:microsoft.com/office/officeart/2005/8/layout/chevron2"/>
    <dgm:cxn modelId="{D1B6FC94-281D-4CF0-A49A-2A81497006D1}" type="presOf" srcId="{5A64A837-10CB-4967-889E-8D468AF64D19}" destId="{C3897854-C38B-4F66-A422-21F447511986}" srcOrd="0" destOrd="0" presId="urn:microsoft.com/office/officeart/2005/8/layout/chevron2"/>
    <dgm:cxn modelId="{BE4BDEAC-B271-478D-9B8B-AE39C46B7F14}" type="presOf" srcId="{320B5894-935E-4784-8276-DA0689FDBA30}" destId="{AE42AB80-A49B-4935-B2B2-56AC8EE94238}" srcOrd="0" destOrd="0" presId="urn:microsoft.com/office/officeart/2005/8/layout/chevron2"/>
    <dgm:cxn modelId="{7D142ABE-05B1-4ADD-A70D-B44226BA0186}" type="presOf" srcId="{0B9FE27C-82F5-4485-84E2-108300B746C0}" destId="{2AC24F33-7E50-48F6-8FCA-45BFE5ABEAE1}" srcOrd="0" destOrd="0" presId="urn:microsoft.com/office/officeart/2005/8/layout/chevron2"/>
    <dgm:cxn modelId="{0B17E7BE-42B9-4992-A698-E97A3B7D9C31}" srcId="{AC4C8CD9-7BFB-4E2E-A8CE-8B1323E204D6}" destId="{60AC888F-BA0B-4E31-BAE4-ECD81E4A277F}" srcOrd="0" destOrd="0" parTransId="{B0FDBFEB-2BCF-4FB2-A218-0ADECD4CEA12}" sibTransId="{ECE9669E-E02F-4CF7-AA5B-BB028C7470C6}"/>
    <dgm:cxn modelId="{57B59BEB-B3F5-4C75-B0C9-820E2A21B40B}" srcId="{CF37F64E-FF0C-4C59-AE06-06C065396CB3}" destId="{AC4C8CD9-7BFB-4E2E-A8CE-8B1323E204D6}" srcOrd="0" destOrd="0" parTransId="{3EF1FACB-E3FA-47E2-B15C-702C6505B1F9}" sibTransId="{22E253CA-7C7E-4A32-8ED2-0EE6F6609823}"/>
    <dgm:cxn modelId="{7CFB6458-00E1-4574-B97B-EF4E5326CDBC}" type="presParOf" srcId="{70C48232-B95C-40B3-A6F1-172921691B32}" destId="{55A1D58A-2A2C-4199-81B5-E449EB05C1F9}" srcOrd="0" destOrd="0" presId="urn:microsoft.com/office/officeart/2005/8/layout/chevron2"/>
    <dgm:cxn modelId="{F671183D-39C2-49EC-99DF-C64E965C8FBC}" type="presParOf" srcId="{55A1D58A-2A2C-4199-81B5-E449EB05C1F9}" destId="{80BF3512-3EE3-4902-A016-A71DF8117E2B}" srcOrd="0" destOrd="0" presId="urn:microsoft.com/office/officeart/2005/8/layout/chevron2"/>
    <dgm:cxn modelId="{EFE199C6-DDE2-4556-8CEF-BE0AE0CF2DD5}" type="presParOf" srcId="{55A1D58A-2A2C-4199-81B5-E449EB05C1F9}" destId="{1B133779-BD35-4FAC-A879-3C2F7133CE43}" srcOrd="1" destOrd="0" presId="urn:microsoft.com/office/officeart/2005/8/layout/chevron2"/>
    <dgm:cxn modelId="{0E60455A-8F34-4AAA-ACB0-6830E9C4F9DB}" type="presParOf" srcId="{70C48232-B95C-40B3-A6F1-172921691B32}" destId="{FDB65C4D-8742-473A-A24D-0D3907FF2A4A}" srcOrd="1" destOrd="0" presId="urn:microsoft.com/office/officeart/2005/8/layout/chevron2"/>
    <dgm:cxn modelId="{BFF33F96-A930-4BB6-A273-FF43B7675ACA}" type="presParOf" srcId="{70C48232-B95C-40B3-A6F1-172921691B32}" destId="{A63C36B2-8CD5-43AC-AA32-4DA638542F39}" srcOrd="2" destOrd="0" presId="urn:microsoft.com/office/officeart/2005/8/layout/chevron2"/>
    <dgm:cxn modelId="{28483E70-0C0E-497C-8CE3-3FE562A53C55}" type="presParOf" srcId="{A63C36B2-8CD5-43AC-AA32-4DA638542F39}" destId="{2AC24F33-7E50-48F6-8FCA-45BFE5ABEAE1}" srcOrd="0" destOrd="0" presId="urn:microsoft.com/office/officeart/2005/8/layout/chevron2"/>
    <dgm:cxn modelId="{7F26823D-AFEA-46CC-BD5B-1E830BB0BE26}" type="presParOf" srcId="{A63C36B2-8CD5-43AC-AA32-4DA638542F39}" destId="{AE42AB80-A49B-4935-B2B2-56AC8EE94238}" srcOrd="1" destOrd="0" presId="urn:microsoft.com/office/officeart/2005/8/layout/chevron2"/>
    <dgm:cxn modelId="{3C4C39C3-24E6-4FB4-A563-3C7984456AEB}" type="presParOf" srcId="{70C48232-B95C-40B3-A6F1-172921691B32}" destId="{76C5A24A-2BEC-45C1-9389-866E0E5CC923}" srcOrd="3" destOrd="0" presId="urn:microsoft.com/office/officeart/2005/8/layout/chevron2"/>
    <dgm:cxn modelId="{FC3A54FA-1AC0-4391-867D-C2229CADC165}" type="presParOf" srcId="{70C48232-B95C-40B3-A6F1-172921691B32}" destId="{3650892C-D07E-4345-9A6B-99793E73F481}" srcOrd="4" destOrd="0" presId="urn:microsoft.com/office/officeart/2005/8/layout/chevron2"/>
    <dgm:cxn modelId="{5637441D-3594-477C-8C97-53C641F98B07}" type="presParOf" srcId="{3650892C-D07E-4345-9A6B-99793E73F481}" destId="{0270FFA1-3FAF-478D-B896-E8C878430781}" srcOrd="0" destOrd="0" presId="urn:microsoft.com/office/officeart/2005/8/layout/chevron2"/>
    <dgm:cxn modelId="{76A9342E-7204-4EA0-99DA-1F8F113C230F}" type="presParOf" srcId="{3650892C-D07E-4345-9A6B-99793E73F481}" destId="{C3897854-C38B-4F66-A422-21F4475119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37F64E-FF0C-4C59-AE06-06C065396CB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AC4C8CD9-7BFB-4E2E-A8CE-8B1323E204D6}">
      <dgm:prSet phldrT="[Texte]"/>
      <dgm:spPr/>
      <dgm:t>
        <a:bodyPr/>
        <a:lstStyle/>
        <a:p>
          <a:r>
            <a:rPr lang="fr-FR" dirty="0"/>
            <a:t>4</a:t>
          </a:r>
        </a:p>
      </dgm:t>
    </dgm:pt>
    <dgm:pt modelId="{3EF1FACB-E3FA-47E2-B15C-702C6505B1F9}" type="parTrans" cxnId="{57B59BEB-B3F5-4C75-B0C9-820E2A21B40B}">
      <dgm:prSet/>
      <dgm:spPr/>
      <dgm:t>
        <a:bodyPr/>
        <a:lstStyle/>
        <a:p>
          <a:endParaRPr lang="fr-FR"/>
        </a:p>
      </dgm:t>
    </dgm:pt>
    <dgm:pt modelId="{22E253CA-7C7E-4A32-8ED2-0EE6F6609823}" type="sibTrans" cxnId="{57B59BEB-B3F5-4C75-B0C9-820E2A21B40B}">
      <dgm:prSet/>
      <dgm:spPr/>
      <dgm:t>
        <a:bodyPr/>
        <a:lstStyle/>
        <a:p>
          <a:endParaRPr lang="fr-FR"/>
        </a:p>
      </dgm:t>
    </dgm:pt>
    <dgm:pt modelId="{0B9FE27C-82F5-4485-84E2-108300B746C0}">
      <dgm:prSet phldrT="[Texte]"/>
      <dgm:spPr/>
      <dgm:t>
        <a:bodyPr/>
        <a:lstStyle/>
        <a:p>
          <a:r>
            <a:rPr lang="fr-FR" dirty="0"/>
            <a:t>5</a:t>
          </a:r>
        </a:p>
      </dgm:t>
    </dgm:pt>
    <dgm:pt modelId="{7538D2A5-1126-445B-B0A6-9C51F33E7C3B}" type="parTrans" cxnId="{1F15D842-5F78-4B5E-88A8-799115BDCA06}">
      <dgm:prSet/>
      <dgm:spPr/>
      <dgm:t>
        <a:bodyPr/>
        <a:lstStyle/>
        <a:p>
          <a:endParaRPr lang="fr-FR"/>
        </a:p>
      </dgm:t>
    </dgm:pt>
    <dgm:pt modelId="{071804D2-E579-4DB7-99E4-94DDF103CE29}" type="sibTrans" cxnId="{1F15D842-5F78-4B5E-88A8-799115BDCA06}">
      <dgm:prSet/>
      <dgm:spPr/>
      <dgm:t>
        <a:bodyPr/>
        <a:lstStyle/>
        <a:p>
          <a:endParaRPr lang="fr-FR"/>
        </a:p>
      </dgm:t>
    </dgm:pt>
    <dgm:pt modelId="{320B5894-935E-4784-8276-DA0689FDBA30}">
      <dgm:prSet phldrT="[Texte]" custT="1"/>
      <dgm:spPr/>
      <dgm:t>
        <a:bodyPr/>
        <a:lstStyle/>
        <a:p>
          <a:pPr>
            <a:buFontTx/>
            <a:buNone/>
          </a:pPr>
          <a:r>
            <a:rPr lang="fr-FR" sz="2800" b="1" dirty="0"/>
            <a:t>Inscrire le volontaire aux formations obligatoires  </a:t>
          </a:r>
          <a:r>
            <a:rPr lang="fr-FR" sz="2400" b="1" dirty="0"/>
            <a:t>(civique et citoyenne </a:t>
          </a:r>
          <a:r>
            <a:rPr lang="fr-FR" sz="2400" b="1" dirty="0" err="1"/>
            <a:t>et-ou</a:t>
          </a:r>
          <a:r>
            <a:rPr lang="fr-FR" sz="2400" b="1" dirty="0"/>
            <a:t> PSC1)  </a:t>
          </a:r>
          <a:endParaRPr lang="fr-FR" sz="2800" dirty="0"/>
        </a:p>
      </dgm:t>
    </dgm:pt>
    <dgm:pt modelId="{1DFC250C-46AE-4795-9A54-B00E6D6B0DB6}" type="parTrans" cxnId="{FA16B343-1FE1-414D-8185-78189EEF3A03}">
      <dgm:prSet/>
      <dgm:spPr/>
      <dgm:t>
        <a:bodyPr/>
        <a:lstStyle/>
        <a:p>
          <a:endParaRPr lang="fr-FR"/>
        </a:p>
      </dgm:t>
    </dgm:pt>
    <dgm:pt modelId="{B09DBC13-FE81-4988-BFE9-6909FC65043C}" type="sibTrans" cxnId="{FA16B343-1FE1-414D-8185-78189EEF3A03}">
      <dgm:prSet/>
      <dgm:spPr/>
      <dgm:t>
        <a:bodyPr/>
        <a:lstStyle/>
        <a:p>
          <a:endParaRPr lang="fr-FR"/>
        </a:p>
      </dgm:t>
    </dgm:pt>
    <dgm:pt modelId="{1960CC03-096C-4AD7-B84F-4F53408DF3F2}">
      <dgm:prSet phldrT="[Texte]"/>
      <dgm:spPr/>
      <dgm:t>
        <a:bodyPr/>
        <a:lstStyle/>
        <a:p>
          <a:r>
            <a:rPr lang="fr-FR" dirty="0"/>
            <a:t>6</a:t>
          </a:r>
        </a:p>
      </dgm:t>
    </dgm:pt>
    <dgm:pt modelId="{48D1F23B-B053-46F3-B385-4A46907C832B}" type="parTrans" cxnId="{2CC0354E-065E-4EB6-A985-570CB02483D5}">
      <dgm:prSet/>
      <dgm:spPr/>
      <dgm:t>
        <a:bodyPr/>
        <a:lstStyle/>
        <a:p>
          <a:endParaRPr lang="fr-FR"/>
        </a:p>
      </dgm:t>
    </dgm:pt>
    <dgm:pt modelId="{8449DCDD-A6EA-4E27-8D0D-2AE6713A4062}" type="sibTrans" cxnId="{2CC0354E-065E-4EB6-A985-570CB02483D5}">
      <dgm:prSet/>
      <dgm:spPr/>
      <dgm:t>
        <a:bodyPr/>
        <a:lstStyle/>
        <a:p>
          <a:endParaRPr lang="fr-FR"/>
        </a:p>
      </dgm:t>
    </dgm:pt>
    <dgm:pt modelId="{5A64A837-10CB-4967-889E-8D468AF64D19}">
      <dgm:prSet phldrT="[Texte]" custT="1"/>
      <dgm:spPr/>
      <dgm:t>
        <a:bodyPr/>
        <a:lstStyle/>
        <a:p>
          <a:pPr>
            <a:buFontTx/>
            <a:buNone/>
          </a:pPr>
          <a:r>
            <a:rPr lang="fr-FR" sz="3200" b="1" dirty="0"/>
            <a:t>Fin de mission, dernier entretien</a:t>
          </a:r>
          <a:endParaRPr lang="fr-FR" sz="3200" dirty="0"/>
        </a:p>
      </dgm:t>
    </dgm:pt>
    <dgm:pt modelId="{9CE66F36-F134-476E-A5F2-CC3DC2777739}" type="parTrans" cxnId="{25247239-4DDC-4630-B781-5BD7196D0399}">
      <dgm:prSet/>
      <dgm:spPr/>
      <dgm:t>
        <a:bodyPr/>
        <a:lstStyle/>
        <a:p>
          <a:endParaRPr lang="fr-FR"/>
        </a:p>
      </dgm:t>
    </dgm:pt>
    <dgm:pt modelId="{41F49578-ECC6-42A2-A3C6-B1148C03B14E}" type="sibTrans" cxnId="{25247239-4DDC-4630-B781-5BD7196D0399}">
      <dgm:prSet/>
      <dgm:spPr/>
      <dgm:t>
        <a:bodyPr/>
        <a:lstStyle/>
        <a:p>
          <a:endParaRPr lang="fr-FR"/>
        </a:p>
      </dgm:t>
    </dgm:pt>
    <dgm:pt modelId="{1C5058C3-5549-4A3B-9C0B-2100ECA78465}">
      <dgm:prSet custT="1"/>
      <dgm:spPr/>
      <dgm:t>
        <a:bodyPr/>
        <a:lstStyle/>
        <a:p>
          <a:pPr>
            <a:buFontTx/>
            <a:buNone/>
          </a:pPr>
          <a:r>
            <a:rPr lang="fr-FR" sz="3200" b="1" dirty="0"/>
            <a:t>Suivi administratif   </a:t>
          </a:r>
        </a:p>
      </dgm:t>
    </dgm:pt>
    <dgm:pt modelId="{2C194B90-A8C1-4690-9302-7544E29628D2}" type="parTrans" cxnId="{EDE2135E-8EF9-49D6-B253-5DB44E7DAAF3}">
      <dgm:prSet/>
      <dgm:spPr/>
      <dgm:t>
        <a:bodyPr/>
        <a:lstStyle/>
        <a:p>
          <a:endParaRPr lang="fr-FR"/>
        </a:p>
      </dgm:t>
    </dgm:pt>
    <dgm:pt modelId="{0FC7BB20-76A4-4FB9-B0F4-3E15EB35E4E5}" type="sibTrans" cxnId="{EDE2135E-8EF9-49D6-B253-5DB44E7DAAF3}">
      <dgm:prSet/>
      <dgm:spPr/>
      <dgm:t>
        <a:bodyPr/>
        <a:lstStyle/>
        <a:p>
          <a:endParaRPr lang="fr-FR"/>
        </a:p>
      </dgm:t>
    </dgm:pt>
    <dgm:pt modelId="{70C48232-B95C-40B3-A6F1-172921691B32}" type="pres">
      <dgm:prSet presAssocID="{CF37F64E-FF0C-4C59-AE06-06C065396CB3}" presName="linearFlow" presStyleCnt="0">
        <dgm:presLayoutVars>
          <dgm:dir/>
          <dgm:animLvl val="lvl"/>
          <dgm:resizeHandles val="exact"/>
        </dgm:presLayoutVars>
      </dgm:prSet>
      <dgm:spPr/>
    </dgm:pt>
    <dgm:pt modelId="{55A1D58A-2A2C-4199-81B5-E449EB05C1F9}" type="pres">
      <dgm:prSet presAssocID="{AC4C8CD9-7BFB-4E2E-A8CE-8B1323E204D6}" presName="composite" presStyleCnt="0"/>
      <dgm:spPr/>
    </dgm:pt>
    <dgm:pt modelId="{80BF3512-3EE3-4902-A016-A71DF8117E2B}" type="pres">
      <dgm:prSet presAssocID="{AC4C8CD9-7BFB-4E2E-A8CE-8B1323E204D6}" presName="parentText" presStyleLbl="alignNode1" presStyleIdx="0" presStyleCnt="3">
        <dgm:presLayoutVars>
          <dgm:chMax val="1"/>
          <dgm:bulletEnabled val="1"/>
        </dgm:presLayoutVars>
      </dgm:prSet>
      <dgm:spPr/>
    </dgm:pt>
    <dgm:pt modelId="{1B133779-BD35-4FAC-A879-3C2F7133CE43}" type="pres">
      <dgm:prSet presAssocID="{AC4C8CD9-7BFB-4E2E-A8CE-8B1323E204D6}" presName="descendantText" presStyleLbl="alignAcc1" presStyleIdx="0" presStyleCnt="3" custLinFactNeighborX="0" custLinFactNeighborY="6981">
        <dgm:presLayoutVars>
          <dgm:bulletEnabled val="1"/>
        </dgm:presLayoutVars>
      </dgm:prSet>
      <dgm:spPr/>
    </dgm:pt>
    <dgm:pt modelId="{FDB65C4D-8742-473A-A24D-0D3907FF2A4A}" type="pres">
      <dgm:prSet presAssocID="{22E253CA-7C7E-4A32-8ED2-0EE6F6609823}" presName="sp" presStyleCnt="0"/>
      <dgm:spPr/>
    </dgm:pt>
    <dgm:pt modelId="{A63C36B2-8CD5-43AC-AA32-4DA638542F39}" type="pres">
      <dgm:prSet presAssocID="{0B9FE27C-82F5-4485-84E2-108300B746C0}" presName="composite" presStyleCnt="0"/>
      <dgm:spPr/>
    </dgm:pt>
    <dgm:pt modelId="{2AC24F33-7E50-48F6-8FCA-45BFE5ABEAE1}" type="pres">
      <dgm:prSet presAssocID="{0B9FE27C-82F5-4485-84E2-108300B746C0}" presName="parentText" presStyleLbl="alignNode1" presStyleIdx="1" presStyleCnt="3">
        <dgm:presLayoutVars>
          <dgm:chMax val="1"/>
          <dgm:bulletEnabled val="1"/>
        </dgm:presLayoutVars>
      </dgm:prSet>
      <dgm:spPr/>
    </dgm:pt>
    <dgm:pt modelId="{AE42AB80-A49B-4935-B2B2-56AC8EE94238}" type="pres">
      <dgm:prSet presAssocID="{0B9FE27C-82F5-4485-84E2-108300B746C0}" presName="descendantText" presStyleLbl="alignAcc1" presStyleIdx="1" presStyleCnt="3">
        <dgm:presLayoutVars>
          <dgm:bulletEnabled val="1"/>
        </dgm:presLayoutVars>
      </dgm:prSet>
      <dgm:spPr/>
    </dgm:pt>
    <dgm:pt modelId="{76C5A24A-2BEC-45C1-9389-866E0E5CC923}" type="pres">
      <dgm:prSet presAssocID="{071804D2-E579-4DB7-99E4-94DDF103CE29}" presName="sp" presStyleCnt="0"/>
      <dgm:spPr/>
    </dgm:pt>
    <dgm:pt modelId="{3650892C-D07E-4345-9A6B-99793E73F481}" type="pres">
      <dgm:prSet presAssocID="{1960CC03-096C-4AD7-B84F-4F53408DF3F2}" presName="composite" presStyleCnt="0"/>
      <dgm:spPr/>
    </dgm:pt>
    <dgm:pt modelId="{0270FFA1-3FAF-478D-B896-E8C878430781}" type="pres">
      <dgm:prSet presAssocID="{1960CC03-096C-4AD7-B84F-4F53408DF3F2}" presName="parentText" presStyleLbl="alignNode1" presStyleIdx="2" presStyleCnt="3">
        <dgm:presLayoutVars>
          <dgm:chMax val="1"/>
          <dgm:bulletEnabled val="1"/>
        </dgm:presLayoutVars>
      </dgm:prSet>
      <dgm:spPr/>
    </dgm:pt>
    <dgm:pt modelId="{C3897854-C38B-4F66-A422-21F447511986}" type="pres">
      <dgm:prSet presAssocID="{1960CC03-096C-4AD7-B84F-4F53408DF3F2}" presName="descendantText" presStyleLbl="alignAcc1" presStyleIdx="2" presStyleCnt="3">
        <dgm:presLayoutVars>
          <dgm:bulletEnabled val="1"/>
        </dgm:presLayoutVars>
      </dgm:prSet>
      <dgm:spPr/>
    </dgm:pt>
  </dgm:ptLst>
  <dgm:cxnLst>
    <dgm:cxn modelId="{AEB20103-5854-4A0A-AB2C-0D87BF0BB4D8}" type="presOf" srcId="{1960CC03-096C-4AD7-B84F-4F53408DF3F2}" destId="{0270FFA1-3FAF-478D-B896-E8C878430781}" srcOrd="0" destOrd="0" presId="urn:microsoft.com/office/officeart/2005/8/layout/chevron2"/>
    <dgm:cxn modelId="{25247239-4DDC-4630-B781-5BD7196D0399}" srcId="{1960CC03-096C-4AD7-B84F-4F53408DF3F2}" destId="{5A64A837-10CB-4967-889E-8D468AF64D19}" srcOrd="0" destOrd="0" parTransId="{9CE66F36-F134-476E-A5F2-CC3DC2777739}" sibTransId="{41F49578-ECC6-42A2-A3C6-B1148C03B14E}"/>
    <dgm:cxn modelId="{885F4F3F-6C2D-479B-B34C-DDA3DBA2C4AF}" type="presOf" srcId="{CF37F64E-FF0C-4C59-AE06-06C065396CB3}" destId="{70C48232-B95C-40B3-A6F1-172921691B32}" srcOrd="0" destOrd="0" presId="urn:microsoft.com/office/officeart/2005/8/layout/chevron2"/>
    <dgm:cxn modelId="{EDE2135E-8EF9-49D6-B253-5DB44E7DAAF3}" srcId="{AC4C8CD9-7BFB-4E2E-A8CE-8B1323E204D6}" destId="{1C5058C3-5549-4A3B-9C0B-2100ECA78465}" srcOrd="0" destOrd="0" parTransId="{2C194B90-A8C1-4690-9302-7544E29628D2}" sibTransId="{0FC7BB20-76A4-4FB9-B0F4-3E15EB35E4E5}"/>
    <dgm:cxn modelId="{1F15D842-5F78-4B5E-88A8-799115BDCA06}" srcId="{CF37F64E-FF0C-4C59-AE06-06C065396CB3}" destId="{0B9FE27C-82F5-4485-84E2-108300B746C0}" srcOrd="1" destOrd="0" parTransId="{7538D2A5-1126-445B-B0A6-9C51F33E7C3B}" sibTransId="{071804D2-E579-4DB7-99E4-94DDF103CE29}"/>
    <dgm:cxn modelId="{FA16B343-1FE1-414D-8185-78189EEF3A03}" srcId="{0B9FE27C-82F5-4485-84E2-108300B746C0}" destId="{320B5894-935E-4784-8276-DA0689FDBA30}" srcOrd="0" destOrd="0" parTransId="{1DFC250C-46AE-4795-9A54-B00E6D6B0DB6}" sibTransId="{B09DBC13-FE81-4988-BFE9-6909FC65043C}"/>
    <dgm:cxn modelId="{2CC0354E-065E-4EB6-A985-570CB02483D5}" srcId="{CF37F64E-FF0C-4C59-AE06-06C065396CB3}" destId="{1960CC03-096C-4AD7-B84F-4F53408DF3F2}" srcOrd="2" destOrd="0" parTransId="{48D1F23B-B053-46F3-B385-4A46907C832B}" sibTransId="{8449DCDD-A6EA-4E27-8D0D-2AE6713A4062}"/>
    <dgm:cxn modelId="{55697587-9893-404A-A842-3C31F316DC55}" type="presOf" srcId="{AC4C8CD9-7BFB-4E2E-A8CE-8B1323E204D6}" destId="{80BF3512-3EE3-4902-A016-A71DF8117E2B}" srcOrd="0" destOrd="0" presId="urn:microsoft.com/office/officeart/2005/8/layout/chevron2"/>
    <dgm:cxn modelId="{D1B6FC94-281D-4CF0-A49A-2A81497006D1}" type="presOf" srcId="{5A64A837-10CB-4967-889E-8D468AF64D19}" destId="{C3897854-C38B-4F66-A422-21F447511986}" srcOrd="0" destOrd="0" presId="urn:microsoft.com/office/officeart/2005/8/layout/chevron2"/>
    <dgm:cxn modelId="{BE4BDEAC-B271-478D-9B8B-AE39C46B7F14}" type="presOf" srcId="{320B5894-935E-4784-8276-DA0689FDBA30}" destId="{AE42AB80-A49B-4935-B2B2-56AC8EE94238}" srcOrd="0" destOrd="0" presId="urn:microsoft.com/office/officeart/2005/8/layout/chevron2"/>
    <dgm:cxn modelId="{7D142ABE-05B1-4ADD-A70D-B44226BA0186}" type="presOf" srcId="{0B9FE27C-82F5-4485-84E2-108300B746C0}" destId="{2AC24F33-7E50-48F6-8FCA-45BFE5ABEAE1}" srcOrd="0" destOrd="0" presId="urn:microsoft.com/office/officeart/2005/8/layout/chevron2"/>
    <dgm:cxn modelId="{E3A09BCC-E4C0-4BCA-ACB2-AE1B08ADD880}" type="presOf" srcId="{1C5058C3-5549-4A3B-9C0B-2100ECA78465}" destId="{1B133779-BD35-4FAC-A879-3C2F7133CE43}" srcOrd="0" destOrd="0" presId="urn:microsoft.com/office/officeart/2005/8/layout/chevron2"/>
    <dgm:cxn modelId="{57B59BEB-B3F5-4C75-B0C9-820E2A21B40B}" srcId="{CF37F64E-FF0C-4C59-AE06-06C065396CB3}" destId="{AC4C8CD9-7BFB-4E2E-A8CE-8B1323E204D6}" srcOrd="0" destOrd="0" parTransId="{3EF1FACB-E3FA-47E2-B15C-702C6505B1F9}" sibTransId="{22E253CA-7C7E-4A32-8ED2-0EE6F6609823}"/>
    <dgm:cxn modelId="{7CFB6458-00E1-4574-B97B-EF4E5326CDBC}" type="presParOf" srcId="{70C48232-B95C-40B3-A6F1-172921691B32}" destId="{55A1D58A-2A2C-4199-81B5-E449EB05C1F9}" srcOrd="0" destOrd="0" presId="urn:microsoft.com/office/officeart/2005/8/layout/chevron2"/>
    <dgm:cxn modelId="{F671183D-39C2-49EC-99DF-C64E965C8FBC}" type="presParOf" srcId="{55A1D58A-2A2C-4199-81B5-E449EB05C1F9}" destId="{80BF3512-3EE3-4902-A016-A71DF8117E2B}" srcOrd="0" destOrd="0" presId="urn:microsoft.com/office/officeart/2005/8/layout/chevron2"/>
    <dgm:cxn modelId="{EFE199C6-DDE2-4556-8CEF-BE0AE0CF2DD5}" type="presParOf" srcId="{55A1D58A-2A2C-4199-81B5-E449EB05C1F9}" destId="{1B133779-BD35-4FAC-A879-3C2F7133CE43}" srcOrd="1" destOrd="0" presId="urn:microsoft.com/office/officeart/2005/8/layout/chevron2"/>
    <dgm:cxn modelId="{0E60455A-8F34-4AAA-ACB0-6830E9C4F9DB}" type="presParOf" srcId="{70C48232-B95C-40B3-A6F1-172921691B32}" destId="{FDB65C4D-8742-473A-A24D-0D3907FF2A4A}" srcOrd="1" destOrd="0" presId="urn:microsoft.com/office/officeart/2005/8/layout/chevron2"/>
    <dgm:cxn modelId="{BFF33F96-A930-4BB6-A273-FF43B7675ACA}" type="presParOf" srcId="{70C48232-B95C-40B3-A6F1-172921691B32}" destId="{A63C36B2-8CD5-43AC-AA32-4DA638542F39}" srcOrd="2" destOrd="0" presId="urn:microsoft.com/office/officeart/2005/8/layout/chevron2"/>
    <dgm:cxn modelId="{28483E70-0C0E-497C-8CE3-3FE562A53C55}" type="presParOf" srcId="{A63C36B2-8CD5-43AC-AA32-4DA638542F39}" destId="{2AC24F33-7E50-48F6-8FCA-45BFE5ABEAE1}" srcOrd="0" destOrd="0" presId="urn:microsoft.com/office/officeart/2005/8/layout/chevron2"/>
    <dgm:cxn modelId="{7F26823D-AFEA-46CC-BD5B-1E830BB0BE26}" type="presParOf" srcId="{A63C36B2-8CD5-43AC-AA32-4DA638542F39}" destId="{AE42AB80-A49B-4935-B2B2-56AC8EE94238}" srcOrd="1" destOrd="0" presId="urn:microsoft.com/office/officeart/2005/8/layout/chevron2"/>
    <dgm:cxn modelId="{3C4C39C3-24E6-4FB4-A563-3C7984456AEB}" type="presParOf" srcId="{70C48232-B95C-40B3-A6F1-172921691B32}" destId="{76C5A24A-2BEC-45C1-9389-866E0E5CC923}" srcOrd="3" destOrd="0" presId="urn:microsoft.com/office/officeart/2005/8/layout/chevron2"/>
    <dgm:cxn modelId="{FC3A54FA-1AC0-4391-867D-C2229CADC165}" type="presParOf" srcId="{70C48232-B95C-40B3-A6F1-172921691B32}" destId="{3650892C-D07E-4345-9A6B-99793E73F481}" srcOrd="4" destOrd="0" presId="urn:microsoft.com/office/officeart/2005/8/layout/chevron2"/>
    <dgm:cxn modelId="{5637441D-3594-477C-8C97-53C641F98B07}" type="presParOf" srcId="{3650892C-D07E-4345-9A6B-99793E73F481}" destId="{0270FFA1-3FAF-478D-B896-E8C878430781}" srcOrd="0" destOrd="0" presId="urn:microsoft.com/office/officeart/2005/8/layout/chevron2"/>
    <dgm:cxn modelId="{76A9342E-7204-4EA0-99DA-1F8F113C230F}" type="presParOf" srcId="{3650892C-D07E-4345-9A6B-99793E73F481}" destId="{C3897854-C38B-4F66-A422-21F4475119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3512-3EE3-4902-A016-A71DF8117E2B}">
      <dsp:nvSpPr>
        <dsp:cNvPr id="0" name=""/>
        <dsp:cNvSpPr/>
      </dsp:nvSpPr>
      <dsp:spPr>
        <a:xfrm rot="5400000">
          <a:off x="-254225" y="256646"/>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1</a:t>
          </a:r>
        </a:p>
      </dsp:txBody>
      <dsp:txXfrm rot="-5400000">
        <a:off x="1" y="595613"/>
        <a:ext cx="1186386" cy="508452"/>
      </dsp:txXfrm>
    </dsp:sp>
    <dsp:sp modelId="{1B133779-BD35-4FAC-A879-3C2F7133CE43}">
      <dsp:nvSpPr>
        <dsp:cNvPr id="0" name=""/>
        <dsp:cNvSpPr/>
      </dsp:nvSpPr>
      <dsp:spPr>
        <a:xfrm rot="5400000">
          <a:off x="3901933" y="-2713125"/>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mj-lt"/>
            <a:buNone/>
          </a:pPr>
          <a:r>
            <a:rPr lang="fr-FR" sz="3200" b="1" kern="1200" dirty="0"/>
            <a:t>Intégrer le volontaire, le 1</a:t>
          </a:r>
          <a:r>
            <a:rPr lang="fr-FR" sz="3200" b="1" kern="1200" baseline="30000" dirty="0"/>
            <a:t>er</a:t>
          </a:r>
          <a:r>
            <a:rPr lang="fr-FR" sz="3200" b="1" kern="1200" dirty="0"/>
            <a:t> jour, par le tuteur en personne </a:t>
          </a:r>
          <a:endParaRPr lang="fr-FR" sz="3200" kern="1200" dirty="0"/>
        </a:p>
      </dsp:txBody>
      <dsp:txXfrm rot="-5400000">
        <a:off x="1186386" y="56200"/>
        <a:ext cx="6478961" cy="994088"/>
      </dsp:txXfrm>
    </dsp:sp>
    <dsp:sp modelId="{2AC24F33-7E50-48F6-8FCA-45BFE5ABEAE1}">
      <dsp:nvSpPr>
        <dsp:cNvPr id="0" name=""/>
        <dsp:cNvSpPr/>
      </dsp:nvSpPr>
      <dsp:spPr>
        <a:xfrm rot="5400000">
          <a:off x="-254225" y="1758452"/>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2</a:t>
          </a:r>
        </a:p>
      </dsp:txBody>
      <dsp:txXfrm rot="-5400000">
        <a:off x="1" y="2097419"/>
        <a:ext cx="1186386" cy="508452"/>
      </dsp:txXfrm>
    </dsp:sp>
    <dsp:sp modelId="{AE42AB80-A49B-4935-B2B2-56AC8EE94238}">
      <dsp:nvSpPr>
        <dsp:cNvPr id="0" name=""/>
        <dsp:cNvSpPr/>
      </dsp:nvSpPr>
      <dsp:spPr>
        <a:xfrm rot="5400000">
          <a:off x="3901933" y="-1211320"/>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Suivre régulièrement l’avancement de la mission </a:t>
          </a:r>
          <a:endParaRPr lang="fr-FR" sz="3200" kern="1200" dirty="0"/>
        </a:p>
      </dsp:txBody>
      <dsp:txXfrm rot="-5400000">
        <a:off x="1186386" y="1558005"/>
        <a:ext cx="6478961" cy="994088"/>
      </dsp:txXfrm>
    </dsp:sp>
    <dsp:sp modelId="{0270FFA1-3FAF-478D-B896-E8C878430781}">
      <dsp:nvSpPr>
        <dsp:cNvPr id="0" name=""/>
        <dsp:cNvSpPr/>
      </dsp:nvSpPr>
      <dsp:spPr>
        <a:xfrm rot="5400000">
          <a:off x="-254225" y="3260257"/>
          <a:ext cx="1694838" cy="11863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3</a:t>
          </a:r>
        </a:p>
      </dsp:txBody>
      <dsp:txXfrm rot="-5400000">
        <a:off x="1" y="3599224"/>
        <a:ext cx="1186386" cy="508452"/>
      </dsp:txXfrm>
    </dsp:sp>
    <dsp:sp modelId="{C3897854-C38B-4F66-A422-21F447511986}">
      <dsp:nvSpPr>
        <dsp:cNvPr id="0" name=""/>
        <dsp:cNvSpPr/>
      </dsp:nvSpPr>
      <dsp:spPr>
        <a:xfrm rot="5400000">
          <a:off x="3901933" y="290484"/>
          <a:ext cx="1101644" cy="653273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mj-lt"/>
            <a:buNone/>
          </a:pPr>
          <a:r>
            <a:rPr lang="fr-FR" sz="3200" b="1" kern="1200" dirty="0"/>
            <a:t>Accompagner au projet d’avenir </a:t>
          </a:r>
          <a:endParaRPr lang="fr-FR" sz="3200" kern="1200" dirty="0"/>
        </a:p>
      </dsp:txBody>
      <dsp:txXfrm rot="-5400000">
        <a:off x="1186386" y="3059809"/>
        <a:ext cx="6478961" cy="994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F3512-3EE3-4902-A016-A71DF8117E2B}">
      <dsp:nvSpPr>
        <dsp:cNvPr id="0" name=""/>
        <dsp:cNvSpPr/>
      </dsp:nvSpPr>
      <dsp:spPr>
        <a:xfrm rot="5400000">
          <a:off x="-257850" y="262675"/>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4</a:t>
          </a:r>
        </a:p>
      </dsp:txBody>
      <dsp:txXfrm rot="-5400000">
        <a:off x="1" y="606477"/>
        <a:ext cx="1203303" cy="515701"/>
      </dsp:txXfrm>
    </dsp:sp>
    <dsp:sp modelId="{1B133779-BD35-4FAC-A879-3C2F7133CE43}">
      <dsp:nvSpPr>
        <dsp:cNvPr id="0" name=""/>
        <dsp:cNvSpPr/>
      </dsp:nvSpPr>
      <dsp:spPr>
        <a:xfrm rot="5400000">
          <a:off x="3950906" y="-2664776"/>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Suivi administratif   </a:t>
          </a:r>
        </a:p>
      </dsp:txBody>
      <dsp:txXfrm rot="-5400000">
        <a:off x="1203303" y="137372"/>
        <a:ext cx="6558014" cy="1008262"/>
      </dsp:txXfrm>
    </dsp:sp>
    <dsp:sp modelId="{2AC24F33-7E50-48F6-8FCA-45BFE5ABEAE1}">
      <dsp:nvSpPr>
        <dsp:cNvPr id="0" name=""/>
        <dsp:cNvSpPr/>
      </dsp:nvSpPr>
      <dsp:spPr>
        <a:xfrm rot="5400000">
          <a:off x="-257850" y="1789096"/>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5</a:t>
          </a:r>
        </a:p>
      </dsp:txBody>
      <dsp:txXfrm rot="-5400000">
        <a:off x="1" y="2132898"/>
        <a:ext cx="1203303" cy="515701"/>
      </dsp:txXfrm>
    </dsp:sp>
    <dsp:sp modelId="{AE42AB80-A49B-4935-B2B2-56AC8EE94238}">
      <dsp:nvSpPr>
        <dsp:cNvPr id="0" name=""/>
        <dsp:cNvSpPr/>
      </dsp:nvSpPr>
      <dsp:spPr>
        <a:xfrm rot="5400000">
          <a:off x="3950906" y="-1216357"/>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Tx/>
            <a:buNone/>
          </a:pPr>
          <a:r>
            <a:rPr lang="fr-FR" sz="2800" b="1" kern="1200" dirty="0"/>
            <a:t>Inscrire le volontaire aux formations obligatoires  </a:t>
          </a:r>
          <a:r>
            <a:rPr lang="fr-FR" sz="2400" b="1" kern="1200" dirty="0"/>
            <a:t>(civique et citoyenne </a:t>
          </a:r>
          <a:r>
            <a:rPr lang="fr-FR" sz="2400" b="1" kern="1200" dirty="0" err="1"/>
            <a:t>et-ou</a:t>
          </a:r>
          <a:r>
            <a:rPr lang="fr-FR" sz="2400" b="1" kern="1200" dirty="0"/>
            <a:t> PSC1)  </a:t>
          </a:r>
          <a:endParaRPr lang="fr-FR" sz="2800" kern="1200" dirty="0"/>
        </a:p>
      </dsp:txBody>
      <dsp:txXfrm rot="-5400000">
        <a:off x="1203303" y="1585791"/>
        <a:ext cx="6558014" cy="1008262"/>
      </dsp:txXfrm>
    </dsp:sp>
    <dsp:sp modelId="{0270FFA1-3FAF-478D-B896-E8C878430781}">
      <dsp:nvSpPr>
        <dsp:cNvPr id="0" name=""/>
        <dsp:cNvSpPr/>
      </dsp:nvSpPr>
      <dsp:spPr>
        <a:xfrm rot="5400000">
          <a:off x="-257850" y="3315517"/>
          <a:ext cx="1719004" cy="120330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kern="1200" dirty="0"/>
            <a:t>6</a:t>
          </a:r>
        </a:p>
      </dsp:txBody>
      <dsp:txXfrm rot="-5400000">
        <a:off x="1" y="3659319"/>
        <a:ext cx="1203303" cy="515701"/>
      </dsp:txXfrm>
    </dsp:sp>
    <dsp:sp modelId="{C3897854-C38B-4F66-A422-21F447511986}">
      <dsp:nvSpPr>
        <dsp:cNvPr id="0" name=""/>
        <dsp:cNvSpPr/>
      </dsp:nvSpPr>
      <dsp:spPr>
        <a:xfrm rot="5400000">
          <a:off x="3950906" y="310063"/>
          <a:ext cx="1117352" cy="66125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Tx/>
            <a:buNone/>
          </a:pPr>
          <a:r>
            <a:rPr lang="fr-FR" sz="3200" b="1" kern="1200" dirty="0"/>
            <a:t>Fin de mission, dernier entretien</a:t>
          </a:r>
          <a:endParaRPr lang="fr-FR" sz="3200" kern="1200" dirty="0"/>
        </a:p>
      </dsp:txBody>
      <dsp:txXfrm rot="-5400000">
        <a:off x="1203303" y="3112212"/>
        <a:ext cx="6558014" cy="10082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927" y="4716662"/>
            <a:ext cx="5439410" cy="4468416"/>
          </a:xfrm>
          <a:prstGeom prst="rect">
            <a:avLst/>
          </a:prstGeom>
          <a:noFill/>
          <a:ln>
            <a:noFill/>
          </a:ln>
        </p:spPr>
        <p:txBody>
          <a:bodyPr spcFirstLastPara="1" wrap="square" lIns="95564" tIns="95564" rIns="95564" bIns="95564"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fnogec.org/service-civiqu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146025" indent="0">
              <a:buNone/>
            </a:pPr>
            <a:endParaRPr lang="fr-FR" dirty="0"/>
          </a:p>
        </p:txBody>
      </p:sp>
    </p:spTree>
    <p:extLst>
      <p:ext uri="{BB962C8B-B14F-4D97-AF65-F5344CB8AC3E}">
        <p14:creationId xmlns:p14="http://schemas.microsoft.com/office/powerpoint/2010/main" val="213190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FR" dirty="0"/>
              <a:t>Attention ! Les DRAJES envoient des mails pour les formations : IGNORER</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FR" dirty="0"/>
              <a:t>FORME PAR AFOCAL</a:t>
            </a:r>
          </a:p>
          <a:p>
            <a:endParaRPr lang="fr-FR" dirty="0"/>
          </a:p>
        </p:txBody>
      </p:sp>
    </p:spTree>
    <p:extLst>
      <p:ext uri="{BB962C8B-B14F-4D97-AF65-F5344CB8AC3E}">
        <p14:creationId xmlns:p14="http://schemas.microsoft.com/office/powerpoint/2010/main" val="338911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Code du Service national</a:t>
            </a:r>
          </a:p>
          <a:p>
            <a:r>
              <a:rPr lang="fr-FR" dirty="0"/>
              <a:t>Impossible avant et après,  cdd, sauf mission très différente, éventuellement bénévolat </a:t>
            </a:r>
          </a:p>
          <a:p>
            <a:r>
              <a:rPr lang="fr-FR" dirty="0"/>
              <a:t>Ok pour respect du RI, planning, règles du cadre professionnel </a:t>
            </a:r>
          </a:p>
        </p:txBody>
      </p:sp>
    </p:spTree>
    <p:extLst>
      <p:ext uri="{BB962C8B-B14F-4D97-AF65-F5344CB8AC3E}">
        <p14:creationId xmlns:p14="http://schemas.microsoft.com/office/powerpoint/2010/main" val="245467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ce qui a été dit avant s’applique, avec quelques spécificités</a:t>
            </a:r>
          </a:p>
        </p:txBody>
      </p:sp>
    </p:spTree>
    <p:extLst>
      <p:ext uri="{BB962C8B-B14F-4D97-AF65-F5344CB8AC3E}">
        <p14:creationId xmlns:p14="http://schemas.microsoft.com/office/powerpoint/2010/main" val="151020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17 </a:t>
            </a:r>
            <a:r>
              <a:rPr lang="fr-FR" dirty="0" err="1"/>
              <a:t>udo</a:t>
            </a:r>
            <a:r>
              <a:rPr lang="fr-FR" dirty="0"/>
              <a:t> – </a:t>
            </a:r>
            <a:r>
              <a:rPr lang="fr-FR" dirty="0" err="1"/>
              <a:t>uro</a:t>
            </a:r>
            <a:r>
              <a:rPr lang="fr-FR" dirty="0"/>
              <a:t> gèrent 75 % des volontaires </a:t>
            </a:r>
          </a:p>
          <a:p>
            <a:r>
              <a:rPr lang="fr-FR" dirty="0"/>
              <a:t>750 PREVI 23-24</a:t>
            </a:r>
          </a:p>
          <a:p>
            <a:endParaRPr lang="fr-FR" dirty="0"/>
          </a:p>
        </p:txBody>
      </p:sp>
    </p:spTree>
    <p:extLst>
      <p:ext uri="{BB962C8B-B14F-4D97-AF65-F5344CB8AC3E}">
        <p14:creationId xmlns:p14="http://schemas.microsoft.com/office/powerpoint/2010/main" val="2531898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Projection 18 VIR  pour 23/24 + européens : 21</a:t>
            </a:r>
          </a:p>
        </p:txBody>
      </p:sp>
    </p:spTree>
    <p:extLst>
      <p:ext uri="{BB962C8B-B14F-4D97-AF65-F5344CB8AC3E}">
        <p14:creationId xmlns:p14="http://schemas.microsoft.com/office/powerpoint/2010/main" val="441239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0006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225611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Étape obligatoire  na 00021 00157</a:t>
            </a:r>
          </a:p>
          <a:p>
            <a:pPr marL="0" indent="0">
              <a:buNone/>
            </a:pPr>
            <a:r>
              <a:rPr lang="fr-FR" dirty="0"/>
              <a:t>Voir MOP</a:t>
            </a:r>
          </a:p>
          <a:p>
            <a:pPr marL="0" indent="0">
              <a:buNone/>
            </a:pPr>
            <a:r>
              <a:rPr lang="fr-FR" dirty="0"/>
              <a:t>Reprendre le projet validé, ne pas transformer pour en faire une offre d’emploi</a:t>
            </a:r>
          </a:p>
          <a:p>
            <a:pPr marL="0" indent="0">
              <a:buNone/>
            </a:pPr>
            <a:r>
              <a:rPr lang="fr-FR" dirty="0"/>
              <a:t>Synthétiser, la rendre attractive</a:t>
            </a:r>
          </a:p>
          <a:p>
            <a:pPr marL="0" indent="0">
              <a:buNone/>
            </a:pPr>
            <a:r>
              <a:rPr lang="fr-FR" dirty="0"/>
              <a:t>Pas de critère de sélection </a:t>
            </a:r>
          </a:p>
          <a:p>
            <a:pPr marL="0" indent="0">
              <a:buNone/>
            </a:pPr>
            <a:endParaRPr lang="fr-FR" dirty="0"/>
          </a:p>
          <a:p>
            <a:pPr marL="0" indent="0">
              <a:buNone/>
            </a:pPr>
            <a:r>
              <a:rPr lang="fr-FR" dirty="0"/>
              <a:t>Pas de publication pour les étrangers hors </a:t>
            </a:r>
            <a:r>
              <a:rPr lang="fr-FR" dirty="0" err="1"/>
              <a:t>europe</a:t>
            </a:r>
            <a:r>
              <a:rPr lang="fr-FR" dirty="0"/>
              <a:t> (à vérifier agence)</a:t>
            </a:r>
          </a:p>
          <a:p>
            <a:pPr marL="0" indent="0">
              <a:buNone/>
            </a:pPr>
            <a:endParaRPr lang="fr-FR" dirty="0"/>
          </a:p>
          <a:p>
            <a:pPr marL="0" indent="0">
              <a:buNone/>
            </a:pPr>
            <a:endParaRPr dirty="0"/>
          </a:p>
        </p:txBody>
      </p:sp>
    </p:spTree>
    <p:extLst>
      <p:ext uri="{BB962C8B-B14F-4D97-AF65-F5344CB8AC3E}">
        <p14:creationId xmlns:p14="http://schemas.microsoft.com/office/powerpoint/2010/main" val="4170301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65044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2911458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50935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Attention pas rédiger comme une recherche emploi = se baser sur votre projet accepté ( mission de SC / titre / dans quelle structure / objectifs / durée / indemnisation / PAS DE CRITERE DE SELECTION </a:t>
            </a:r>
          </a:p>
          <a:p>
            <a:endParaRPr lang="fr-FR" dirty="0"/>
          </a:p>
        </p:txBody>
      </p:sp>
    </p:spTree>
    <p:extLst>
      <p:ext uri="{BB962C8B-B14F-4D97-AF65-F5344CB8AC3E}">
        <p14:creationId xmlns:p14="http://schemas.microsoft.com/office/powerpoint/2010/main" val="118514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8854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dirty="0"/>
              <a:t>Casier n° 2 : difficile de l’obtenir </a:t>
            </a:r>
          </a:p>
          <a:p>
            <a:r>
              <a:rPr lang="fr-FR" dirty="0"/>
              <a:t>Ok pour le 3</a:t>
            </a:r>
          </a:p>
        </p:txBody>
      </p:sp>
    </p:spTree>
    <p:extLst>
      <p:ext uri="{BB962C8B-B14F-4D97-AF65-F5344CB8AC3E}">
        <p14:creationId xmlns:p14="http://schemas.microsoft.com/office/powerpoint/2010/main" val="332609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Si bien présenté moins de risque de mésentente</a:t>
            </a:r>
          </a:p>
          <a:p>
            <a:r>
              <a:rPr lang="fr-FR" sz="1600" dirty="0"/>
              <a:t>Possible d’envisager un hébergement en internat par exemple </a:t>
            </a:r>
          </a:p>
        </p:txBody>
      </p:sp>
    </p:spTree>
    <p:extLst>
      <p:ext uri="{BB962C8B-B14F-4D97-AF65-F5344CB8AC3E}">
        <p14:creationId xmlns:p14="http://schemas.microsoft.com/office/powerpoint/2010/main" val="1966737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sz="1600" dirty="0"/>
          </a:p>
        </p:txBody>
      </p:sp>
    </p:spTree>
    <p:extLst>
      <p:ext uri="{BB962C8B-B14F-4D97-AF65-F5344CB8AC3E}">
        <p14:creationId xmlns:p14="http://schemas.microsoft.com/office/powerpoint/2010/main" val="3963758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endParaRPr lang="fr-FR" sz="1600" dirty="0"/>
          </a:p>
        </p:txBody>
      </p:sp>
    </p:spTree>
    <p:extLst>
      <p:ext uri="{BB962C8B-B14F-4D97-AF65-F5344CB8AC3E}">
        <p14:creationId xmlns:p14="http://schemas.microsoft.com/office/powerpoint/2010/main" val="2500192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SD Formalités spécifiques (déjà fait normalement)</a:t>
            </a:r>
          </a:p>
          <a:p>
            <a:pPr marL="62996" indent="0">
              <a:buNone/>
            </a:pPr>
            <a:r>
              <a:rPr lang="fr-FR" sz="1600" dirty="0"/>
              <a:t>	- </a:t>
            </a:r>
            <a:r>
              <a:rPr lang="fr-FR" sz="1600" dirty="0" err="1"/>
              <a:t>Pré-contrat</a:t>
            </a:r>
            <a:r>
              <a:rPr lang="fr-FR" sz="1600" dirty="0"/>
              <a:t> fait par la </a:t>
            </a:r>
            <a:r>
              <a:rPr lang="fr-FR" sz="1600" dirty="0" err="1"/>
              <a:t>fnogec</a:t>
            </a:r>
            <a:endParaRPr lang="fr-FR" sz="1600" dirty="0"/>
          </a:p>
          <a:p>
            <a:pPr marL="62996" indent="0">
              <a:buNone/>
            </a:pPr>
            <a:r>
              <a:rPr lang="fr-FR" sz="1600" dirty="0"/>
              <a:t>	- Constitution du dossier de visa fait par le volontaire et FV</a:t>
            </a:r>
          </a:p>
          <a:p>
            <a:pPr marL="62996" indent="0">
              <a:buNone/>
            </a:pPr>
            <a:r>
              <a:rPr lang="fr-FR" sz="1600" dirty="0"/>
              <a:t>	- Achat du billet d’avion </a:t>
            </a:r>
          </a:p>
          <a:p>
            <a:pPr marL="62996" indent="0">
              <a:buNone/>
            </a:pPr>
            <a:endParaRPr lang="fr-FR" sz="1600" dirty="0"/>
          </a:p>
          <a:p>
            <a:pPr marL="62996" indent="0">
              <a:buNone/>
            </a:pPr>
            <a:r>
              <a:rPr lang="fr-FR" sz="1600" b="1" dirty="0"/>
              <a:t>France Volontaires est là pour identifier les candidats, ensuite vous retenez le candidat mais plusieurs entretiens sont nécessaires. L’entretien doit être mené avec plusieurs personnes dont le tuteur et </a:t>
            </a:r>
            <a:r>
              <a:rPr lang="fr-FR" sz="1600" b="1" dirty="0" err="1"/>
              <a:t>co-tuteur</a:t>
            </a:r>
            <a:r>
              <a:rPr lang="fr-FR" sz="1600" b="1" dirty="0"/>
              <a:t>.</a:t>
            </a:r>
          </a:p>
          <a:p>
            <a:endParaRPr lang="fr-FR" sz="1600" dirty="0"/>
          </a:p>
        </p:txBody>
      </p:sp>
    </p:spTree>
    <p:extLst>
      <p:ext uri="{BB962C8B-B14F-4D97-AF65-F5344CB8AC3E}">
        <p14:creationId xmlns:p14="http://schemas.microsoft.com/office/powerpoint/2010/main" val="1393710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Plusieurs entretiens, entretiens à mener à plusieurs</a:t>
            </a:r>
          </a:p>
        </p:txBody>
      </p:sp>
    </p:spTree>
    <p:extLst>
      <p:ext uri="{BB962C8B-B14F-4D97-AF65-F5344CB8AC3E}">
        <p14:creationId xmlns:p14="http://schemas.microsoft.com/office/powerpoint/2010/main" val="93789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482795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2938100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164123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Outils : Site de la </a:t>
            </a:r>
            <a:r>
              <a:rPr lang="fr-FR" dirty="0" err="1"/>
              <a:t>fnogec</a:t>
            </a:r>
            <a:r>
              <a:rPr lang="fr-FR" dirty="0"/>
              <a:t>  : guide de l’agence structure d’accueil + celui aux tuteurs ( </a:t>
            </a:r>
            <a:r>
              <a:rPr lang="fr-FR" dirty="0" err="1"/>
              <a:t>tres</a:t>
            </a:r>
            <a:r>
              <a:rPr lang="fr-FR" dirty="0"/>
              <a:t> complet )</a:t>
            </a:r>
            <a:endParaRPr dirty="0"/>
          </a:p>
        </p:txBody>
      </p:sp>
    </p:spTree>
    <p:extLst>
      <p:ext uri="{BB962C8B-B14F-4D97-AF65-F5344CB8AC3E}">
        <p14:creationId xmlns:p14="http://schemas.microsoft.com/office/powerpoint/2010/main" val="936992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Ne pas imposer ce rôle</a:t>
            </a:r>
          </a:p>
          <a:p>
            <a:pPr marL="0" indent="0">
              <a:buNone/>
            </a:pPr>
            <a:endParaRPr lang="fr-FR" dirty="0"/>
          </a:p>
          <a:p>
            <a:pPr marL="0" indent="0">
              <a:buNone/>
            </a:pPr>
            <a:r>
              <a:rPr lang="fr-FR" dirty="0"/>
              <a:t>5 heures par mois &gt;&gt;&gt;&gt; </a:t>
            </a:r>
            <a:r>
              <a:rPr lang="fr-FR" dirty="0" err="1"/>
              <a:t>cotutorat</a:t>
            </a:r>
            <a:endParaRPr lang="fr-FR" dirty="0"/>
          </a:p>
          <a:p>
            <a:pPr marL="0" indent="0">
              <a:buNone/>
            </a:pPr>
            <a:endParaRPr dirty="0"/>
          </a:p>
        </p:txBody>
      </p:sp>
    </p:spTree>
    <p:extLst>
      <p:ext uri="{BB962C8B-B14F-4D97-AF65-F5344CB8AC3E}">
        <p14:creationId xmlns:p14="http://schemas.microsoft.com/office/powerpoint/2010/main" val="3959786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FR" dirty="0"/>
              <a:t>Attention ! Les DRAJES envoient des mails pour les formations : IGNORER</a:t>
            </a:r>
          </a:p>
          <a:p>
            <a:endParaRPr lang="fr-FR" dirty="0"/>
          </a:p>
          <a:p>
            <a:r>
              <a:rPr lang="fr-FR" dirty="0"/>
              <a:t>Formé par AFOCAL</a:t>
            </a:r>
          </a:p>
          <a:p>
            <a:r>
              <a:rPr lang="fr-FR" dirty="0"/>
              <a:t>Formation COMPLEMENTAIRE </a:t>
            </a:r>
          </a:p>
          <a:p>
            <a:r>
              <a:rPr lang="fr-FR" dirty="0"/>
              <a:t>Contenu : rappel succinct des bases + partage de pratiques + positionnement </a:t>
            </a:r>
          </a:p>
        </p:txBody>
      </p:sp>
    </p:spTree>
    <p:extLst>
      <p:ext uri="{BB962C8B-B14F-4D97-AF65-F5344CB8AC3E}">
        <p14:creationId xmlns:p14="http://schemas.microsoft.com/office/powerpoint/2010/main" val="2839430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Date et modalités fixées ultérieurement </a:t>
            </a:r>
          </a:p>
        </p:txBody>
      </p:sp>
    </p:spTree>
    <p:extLst>
      <p:ext uri="{BB962C8B-B14F-4D97-AF65-F5344CB8AC3E}">
        <p14:creationId xmlns:p14="http://schemas.microsoft.com/office/powerpoint/2010/main" val="2182480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3539026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3260389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592184" lvl="1" indent="0">
              <a:buNone/>
            </a:pPr>
            <a:r>
              <a:rPr lang="fr-FR" dirty="0"/>
              <a:t>1-Se  présenter, présenter l’établissement, l’Enseignement catholique </a:t>
            </a:r>
          </a:p>
          <a:p>
            <a:pPr lvl="1"/>
            <a:r>
              <a:rPr lang="fr-FR" dirty="0"/>
              <a:t>Remettre </a:t>
            </a:r>
            <a:r>
              <a:rPr lang="fr-FR" u="sng" dirty="0"/>
              <a:t>le règlement intérieur </a:t>
            </a:r>
            <a:r>
              <a:rPr lang="fr-FR" dirty="0"/>
              <a:t>et autres informations sur l’établissement, ….. </a:t>
            </a:r>
          </a:p>
          <a:p>
            <a:pPr lvl="1"/>
            <a:r>
              <a:rPr lang="fr-FR" dirty="0"/>
              <a:t>Faire signer les contrats</a:t>
            </a:r>
          </a:p>
          <a:p>
            <a:pPr lvl="1"/>
            <a:r>
              <a:rPr lang="fr-FR" u="sng" dirty="0"/>
              <a:t>Lui remettre le livret d’accueil, le guide du volontaire, l’emploi du temps, le livret sur le projet d’avenir</a:t>
            </a:r>
          </a:p>
          <a:p>
            <a:pPr marL="62998" indent="0">
              <a:buNone/>
            </a:pPr>
            <a:endParaRPr lang="fr-FR" sz="1800" b="1" dirty="0"/>
          </a:p>
          <a:p>
            <a:pPr marL="62998" indent="0">
              <a:buNone/>
            </a:pPr>
            <a:r>
              <a:rPr lang="fr-FR" sz="1800" b="1" dirty="0"/>
              <a:t>	Intégrer le volontaire, le 1</a:t>
            </a:r>
            <a:r>
              <a:rPr lang="fr-FR" sz="1800" b="1" baseline="30000" dirty="0"/>
              <a:t>er</a:t>
            </a:r>
            <a:r>
              <a:rPr lang="fr-FR" sz="1800" b="1" dirty="0"/>
              <a:t> jour, par le tuteur en personne :</a:t>
            </a:r>
          </a:p>
          <a:p>
            <a:pPr>
              <a:buFont typeface="+mj-lt"/>
              <a:buAutoNum type="arabicPeriod"/>
            </a:pPr>
            <a:endParaRPr lang="fr-FR" sz="1000" b="1" dirty="0"/>
          </a:p>
          <a:p>
            <a:pPr lvl="1"/>
            <a:r>
              <a:rPr lang="fr-FR" sz="1800" dirty="0"/>
              <a:t>Présenter le volontaire à toutes les équipes </a:t>
            </a:r>
          </a:p>
          <a:p>
            <a:pPr lvl="1"/>
            <a:r>
              <a:rPr lang="fr-FR" sz="1800" dirty="0"/>
              <a:t>Visiter les locaux</a:t>
            </a:r>
          </a:p>
          <a:p>
            <a:pPr lvl="1"/>
            <a:r>
              <a:rPr lang="fr-FR" sz="1800" dirty="0"/>
              <a:t>Le présenter aux parents d’élèves </a:t>
            </a:r>
          </a:p>
          <a:p>
            <a:pPr lvl="1"/>
            <a:r>
              <a:rPr lang="fr-FR" sz="1800" dirty="0"/>
              <a:t>L’informer des journées de formation à la citoyenneté obligatoires (et psc1 )</a:t>
            </a:r>
          </a:p>
          <a:p>
            <a:pPr lvl="1"/>
            <a:r>
              <a:rPr lang="fr-FR" sz="1800" dirty="0"/>
              <a:t>Redéfinir la mission : objectif, planification </a:t>
            </a:r>
          </a:p>
          <a:p>
            <a:pPr lvl="1"/>
            <a:endParaRPr lang="fr-FR" sz="1800" dirty="0"/>
          </a:p>
          <a:p>
            <a:pPr marL="138596" indent="0">
              <a:buNone/>
            </a:pPr>
            <a:r>
              <a:rPr lang="fr-FR" sz="1800" dirty="0"/>
              <a:t>      2- Par des entretiens réguliers sur :</a:t>
            </a:r>
          </a:p>
          <a:p>
            <a:endParaRPr lang="fr-FR" sz="1000" dirty="0"/>
          </a:p>
          <a:p>
            <a:pPr lvl="1"/>
            <a:r>
              <a:rPr lang="fr-FR" sz="1800" dirty="0"/>
              <a:t>La planification des activités à venir</a:t>
            </a:r>
          </a:p>
          <a:p>
            <a:pPr lvl="1"/>
            <a:r>
              <a:rPr lang="fr-FR" sz="1800" dirty="0"/>
              <a:t>Le lien entre les activités et les apprentissages du volontaire</a:t>
            </a:r>
          </a:p>
          <a:p>
            <a:pPr lvl="1"/>
            <a:r>
              <a:rPr lang="fr-FR" sz="1800" dirty="0"/>
              <a:t>L’identification des compétences développées</a:t>
            </a:r>
          </a:p>
          <a:p>
            <a:pPr lvl="1"/>
            <a:r>
              <a:rPr lang="fr-FR" sz="1800" dirty="0"/>
              <a:t>Les découvertes faites, les intérêts développés</a:t>
            </a:r>
          </a:p>
          <a:p>
            <a:pPr lvl="1"/>
            <a:r>
              <a:rPr lang="fr-FR" sz="1800" dirty="0"/>
              <a:t>La mission avec les autres (équipe, parents d’élèves, partenaires...)</a:t>
            </a:r>
          </a:p>
          <a:p>
            <a:pPr lvl="1"/>
            <a:endParaRPr lang="fr-FR" sz="1800" dirty="0"/>
          </a:p>
          <a:p>
            <a:pPr lvl="1">
              <a:buFont typeface="Wingdings" panose="05000000000000000000" pitchFamily="2" charset="2"/>
              <a:buChar char="Ø"/>
            </a:pPr>
            <a:r>
              <a:rPr lang="fr-FR" sz="1400" b="1" i="1" dirty="0"/>
              <a:t>Entretiens planifiés et à la demande </a:t>
            </a:r>
          </a:p>
          <a:p>
            <a:pPr marL="592184" lvl="1" indent="0">
              <a:buNone/>
            </a:pPr>
            <a:endParaRPr lang="fr-FR" sz="1800" dirty="0"/>
          </a:p>
          <a:p>
            <a:pPr marL="138596" indent="0">
              <a:buNone/>
            </a:pPr>
            <a:r>
              <a:rPr lang="fr-FR" sz="800" dirty="0"/>
              <a:t>(Points qui peuvent être abordés:</a:t>
            </a:r>
          </a:p>
          <a:p>
            <a:pPr marL="358425" indent="-358425" algn="just">
              <a:buFont typeface="Wingdings" panose="05000000000000000000" pitchFamily="2" charset="2"/>
              <a:buChar char="v"/>
            </a:pPr>
            <a:r>
              <a:rPr lang="fr-FR" sz="800" b="1" dirty="0"/>
              <a:t>Le bilan de cette phase (éléments positifs / négatifs), événements marquants;</a:t>
            </a:r>
          </a:p>
          <a:p>
            <a:pPr marL="358425" indent="-358425">
              <a:buFont typeface="Wingdings" panose="05000000000000000000" pitchFamily="2" charset="2"/>
              <a:buChar char="v"/>
            </a:pPr>
            <a:r>
              <a:rPr lang="fr-FR" sz="800" b="1" dirty="0"/>
              <a:t>Impressions et questionnements du volontaire sur son nouvel environnement;</a:t>
            </a:r>
          </a:p>
          <a:p>
            <a:pPr marL="358425" indent="-358425">
              <a:buFont typeface="Wingdings" panose="05000000000000000000" pitchFamily="2" charset="2"/>
              <a:buChar char="v"/>
            </a:pPr>
            <a:r>
              <a:rPr lang="fr-FR" sz="800" b="1" dirty="0"/>
              <a:t>Les découvertes faites, les intérêts développés ;</a:t>
            </a:r>
          </a:p>
          <a:p>
            <a:pPr marL="358425" indent="-358425">
              <a:buFont typeface="Wingdings" panose="05000000000000000000" pitchFamily="2" charset="2"/>
              <a:buChar char="v"/>
            </a:pPr>
            <a:r>
              <a:rPr lang="fr-FR" sz="800" b="1" dirty="0"/>
              <a:t>Questions par rapports aux activités à venir  ;</a:t>
            </a:r>
          </a:p>
          <a:p>
            <a:pPr marL="358425" indent="-358425">
              <a:buFont typeface="Wingdings" panose="05000000000000000000" pitchFamily="2" charset="2"/>
              <a:buChar char="v"/>
            </a:pPr>
            <a:r>
              <a:rPr lang="fr-FR" sz="800" b="1" dirty="0"/>
              <a:t>Les relations avec l’équipe.</a:t>
            </a:r>
          </a:p>
          <a:p>
            <a:endParaRPr lang="fr-FR" dirty="0"/>
          </a:p>
          <a:p>
            <a:pPr marL="62998" indent="0">
              <a:buNone/>
            </a:pPr>
            <a:r>
              <a:rPr lang="fr-FR" b="1" dirty="0">
                <a:solidFill>
                  <a:srgbClr val="00A9C2"/>
                </a:solidFill>
              </a:rPr>
              <a:t>Compléter obligatoirement </a:t>
            </a:r>
            <a:r>
              <a:rPr lang="fr-FR" b="1" i="1" dirty="0">
                <a:solidFill>
                  <a:srgbClr val="00A9C2"/>
                </a:solidFill>
              </a:rPr>
              <a:t>des fiches outils </a:t>
            </a:r>
            <a:r>
              <a:rPr lang="fr-FR" b="1" dirty="0">
                <a:solidFill>
                  <a:srgbClr val="00A9C2"/>
                </a:solidFill>
              </a:rPr>
              <a:t>:</a:t>
            </a:r>
            <a:endParaRPr lang="fr-FR" dirty="0">
              <a:solidFill>
                <a:srgbClr val="00A9C2"/>
              </a:solidFill>
            </a:endParaRPr>
          </a:p>
          <a:p>
            <a:pPr algn="just"/>
            <a:r>
              <a:rPr lang="fr-FR" dirty="0"/>
              <a:t> </a:t>
            </a:r>
            <a:r>
              <a:rPr lang="fr-FR" i="1" dirty="0">
                <a:solidFill>
                  <a:srgbClr val="00A9C2"/>
                </a:solidFill>
              </a:rPr>
              <a:t>la fiche-outil de suivi (tous les mois),</a:t>
            </a:r>
          </a:p>
          <a:p>
            <a:pPr algn="just"/>
            <a:endParaRPr lang="fr-FR" i="1" dirty="0">
              <a:solidFill>
                <a:srgbClr val="00A9C2"/>
              </a:solidFill>
            </a:endParaRPr>
          </a:p>
          <a:p>
            <a:pPr algn="just"/>
            <a:r>
              <a:rPr lang="fr-FR" i="1" dirty="0">
                <a:solidFill>
                  <a:srgbClr val="00A9C2"/>
                </a:solidFill>
              </a:rPr>
              <a:t> la grille des acquis (3 fois au cours de la mission), </a:t>
            </a:r>
          </a:p>
          <a:p>
            <a:pPr algn="just"/>
            <a:endParaRPr lang="fr-FR" i="1" dirty="0">
              <a:solidFill>
                <a:srgbClr val="00A9C2"/>
              </a:solidFill>
            </a:endParaRPr>
          </a:p>
          <a:p>
            <a:pPr algn="just"/>
            <a:r>
              <a:rPr lang="fr-FR" dirty="0"/>
              <a:t>envoyer ces documents à la Fédération des </a:t>
            </a:r>
            <a:r>
              <a:rPr lang="fr-FR" dirty="0" err="1"/>
              <a:t>Ogec</a:t>
            </a:r>
            <a:r>
              <a:rPr lang="fr-FR" dirty="0"/>
              <a:t> ou aux fédérations territoriales.</a:t>
            </a:r>
          </a:p>
          <a:p>
            <a:endParaRPr lang="fr-FR" dirty="0"/>
          </a:p>
          <a:p>
            <a:pPr marL="138596" indent="0">
              <a:buNone/>
            </a:pPr>
            <a:r>
              <a:rPr lang="fr-FR" sz="1800" dirty="0"/>
              <a:t>(</a:t>
            </a:r>
            <a:r>
              <a:rPr lang="fr-FR" dirty="0"/>
              <a:t>Voir site </a:t>
            </a:r>
            <a:r>
              <a:rPr lang="fr-FR" dirty="0" err="1"/>
              <a:t>fnogec</a:t>
            </a:r>
            <a:r>
              <a:rPr lang="fr-FR" dirty="0"/>
              <a:t> : </a:t>
            </a:r>
          </a:p>
          <a:p>
            <a:pPr lvl="1"/>
            <a:r>
              <a:rPr lang="fr-FR" dirty="0"/>
              <a:t>tutorat – fiche outil de suivi, chaque mois</a:t>
            </a:r>
          </a:p>
          <a:p>
            <a:pPr marL="955801" lvl="1" indent="-331875" defTabSz="955801">
              <a:buFont typeface="Arial"/>
              <a:buChar char="●"/>
              <a:defRPr/>
            </a:pPr>
            <a:r>
              <a:rPr lang="fr-FR" dirty="0"/>
              <a:t>Identification des compétences développées : grille des acquisition sur le site  :  18 capacités de savoir être, 17 capacités de savoir faire, 3 domaines de savoir : 3 fois </a:t>
            </a:r>
          </a:p>
          <a:p>
            <a:endParaRPr lang="fr-FR" dirty="0"/>
          </a:p>
          <a:p>
            <a:r>
              <a:rPr lang="fr-FR" dirty="0"/>
              <a:t>Prévu envoyer feuille de route pour les étapes et les fréquences )</a:t>
            </a:r>
          </a:p>
          <a:p>
            <a:endParaRPr lang="fr-FR" dirty="0"/>
          </a:p>
          <a:p>
            <a:pPr marL="138596" indent="0">
              <a:buNone/>
            </a:pPr>
            <a:r>
              <a:rPr lang="fr-FR" sz="1800" dirty="0"/>
              <a:t>3- Projection du volontaire pour l’après SERVICE CIVIQUE : projet professionnel, de formation, personnel</a:t>
            </a:r>
          </a:p>
          <a:p>
            <a:endParaRPr lang="fr-FR" sz="1000" dirty="0"/>
          </a:p>
          <a:p>
            <a:pPr lvl="1"/>
            <a:r>
              <a:rPr lang="fr-FR" sz="1800" dirty="0"/>
              <a:t>C’est réfléchir, donner des pistes….</a:t>
            </a:r>
          </a:p>
          <a:p>
            <a:pPr lvl="1"/>
            <a:r>
              <a:rPr lang="fr-FR" sz="1800" dirty="0"/>
              <a:t>C’est suivre le jeune après son SC</a:t>
            </a:r>
          </a:p>
          <a:p>
            <a:pPr lvl="1">
              <a:buFont typeface="Wingdings" panose="05000000000000000000" pitchFamily="2" charset="2"/>
              <a:buChar char="Ø"/>
            </a:pPr>
            <a:r>
              <a:rPr lang="fr-FR" sz="1400" i="1" dirty="0"/>
              <a:t>Entretiens planifiés</a:t>
            </a:r>
          </a:p>
          <a:p>
            <a:pPr marL="516586" lvl="1" indent="0">
              <a:buNone/>
            </a:pPr>
            <a:endParaRPr lang="fr-FR" sz="1400" b="1" i="1" dirty="0"/>
          </a:p>
          <a:p>
            <a:r>
              <a:rPr lang="fr-FR" sz="1800" b="1" i="1" dirty="0">
                <a:solidFill>
                  <a:srgbClr val="00A9C2"/>
                </a:solidFill>
              </a:rPr>
              <a:t>Utiliser et compléter 1 document obligatoirement </a:t>
            </a:r>
            <a:r>
              <a:rPr lang="fr-FR" sz="1800" dirty="0"/>
              <a:t>: </a:t>
            </a:r>
            <a:r>
              <a:rPr lang="fr-FR" sz="1800" i="1" dirty="0">
                <a:solidFill>
                  <a:srgbClr val="00A9C2"/>
                </a:solidFill>
              </a:rPr>
              <a:t>livret d’accompagnement   au projet d’avenir</a:t>
            </a:r>
            <a:r>
              <a:rPr lang="fr-FR" sz="1800" dirty="0">
                <a:solidFill>
                  <a:srgbClr val="00A9C2"/>
                </a:solidFill>
              </a:rPr>
              <a:t>, </a:t>
            </a:r>
            <a:r>
              <a:rPr lang="fr-FR" sz="1800" dirty="0"/>
              <a:t>au minimum (3 fois  au cours de la mission) </a:t>
            </a:r>
          </a:p>
          <a:p>
            <a:pPr marL="138596" indent="0">
              <a:buNone/>
            </a:pPr>
            <a:r>
              <a:rPr lang="fr-FR" sz="1800" dirty="0"/>
              <a:t>les envoyer à la Fédération des </a:t>
            </a:r>
            <a:r>
              <a:rPr lang="fr-FR" sz="1800" dirty="0" err="1"/>
              <a:t>Ogec</a:t>
            </a:r>
            <a:r>
              <a:rPr lang="fr-FR" sz="1800" dirty="0"/>
              <a:t> ou aux fédérations territoriales</a:t>
            </a:r>
            <a:r>
              <a:rPr lang="fr-FR" sz="1800" dirty="0">
                <a:highlight>
                  <a:srgbClr val="C0C0C0"/>
                </a:highlight>
              </a:rPr>
              <a:t>.</a:t>
            </a:r>
          </a:p>
          <a:p>
            <a:pPr marL="138596" indent="0">
              <a:buNone/>
            </a:pPr>
            <a:endParaRPr lang="fr-FR" sz="1800" dirty="0">
              <a:highlight>
                <a:srgbClr val="C0C0C0"/>
              </a:highlight>
            </a:endParaRPr>
          </a:p>
          <a:p>
            <a:pPr marL="138596" indent="0">
              <a:buNone/>
            </a:pPr>
            <a:r>
              <a:rPr lang="fr-FR" sz="1800" dirty="0">
                <a:highlight>
                  <a:srgbClr val="C0C0C0"/>
                </a:highlight>
              </a:rPr>
              <a:t>(</a:t>
            </a:r>
            <a:r>
              <a:rPr lang="fr-FR" sz="1300" b="1" dirty="0">
                <a:solidFill>
                  <a:srgbClr val="FF3399"/>
                </a:solidFill>
              </a:rPr>
              <a:t>Lors entretien 1ere semaine, puis au moins 2 fois, voire plus</a:t>
            </a:r>
          </a:p>
          <a:p>
            <a:pPr marL="592184" lvl="1" indent="0">
              <a:buNone/>
            </a:pPr>
            <a:endParaRPr lang="fr-FR" sz="1800" dirty="0"/>
          </a:p>
          <a:p>
            <a:pPr lvl="1"/>
            <a:endParaRPr lang="fr-FR" sz="1800" dirty="0"/>
          </a:p>
          <a:p>
            <a:pPr lvl="1"/>
            <a:endParaRPr lang="fr-FR" dirty="0"/>
          </a:p>
          <a:p>
            <a:endParaRPr lang="fr-FR" dirty="0"/>
          </a:p>
        </p:txBody>
      </p:sp>
    </p:spTree>
    <p:extLst>
      <p:ext uri="{BB962C8B-B14F-4D97-AF65-F5344CB8AC3E}">
        <p14:creationId xmlns:p14="http://schemas.microsoft.com/office/powerpoint/2010/main" val="44011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4: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4: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lang="fr-FR" dirty="0"/>
          </a:p>
        </p:txBody>
      </p:sp>
    </p:spTree>
    <p:extLst>
      <p:ext uri="{BB962C8B-B14F-4D97-AF65-F5344CB8AC3E}">
        <p14:creationId xmlns:p14="http://schemas.microsoft.com/office/powerpoint/2010/main" val="203660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340191" indent="-340191">
              <a:buFont typeface="+mj-lt"/>
              <a:buAutoNum type="arabicPeriod" startAt="4"/>
            </a:pPr>
            <a:r>
              <a:rPr lang="fr-FR" sz="1800" dirty="0"/>
              <a:t>élaborer et envoyer par mail à la Fédération des </a:t>
            </a:r>
            <a:r>
              <a:rPr lang="fr-FR" sz="1800" dirty="0" err="1"/>
              <a:t>Ogec</a:t>
            </a:r>
            <a:r>
              <a:rPr lang="fr-FR" sz="1800" dirty="0"/>
              <a:t> (</a:t>
            </a:r>
            <a:r>
              <a:rPr lang="fr-FR" sz="1800" dirty="0" err="1"/>
              <a:t>Fnogec</a:t>
            </a:r>
            <a:r>
              <a:rPr lang="fr-FR" sz="1800" dirty="0"/>
              <a:t>) ou aux fédérations territoriales : </a:t>
            </a:r>
          </a:p>
          <a:p>
            <a:pPr marL="283493" indent="-283493">
              <a:buFont typeface="Arial" panose="020B0604020202020204" pitchFamily="34" charset="0"/>
              <a:buChar char="•"/>
            </a:pPr>
            <a:endParaRPr lang="fr-FR" sz="1800" dirty="0"/>
          </a:p>
          <a:p>
            <a:pPr marL="737081" lvl="3" indent="-283493">
              <a:buFont typeface="Wingdings" panose="05000000000000000000" pitchFamily="2" charset="2"/>
              <a:buChar char="§"/>
            </a:pPr>
            <a:r>
              <a:rPr lang="fr-FR" sz="1800" i="1" dirty="0">
                <a:solidFill>
                  <a:srgbClr val="00A9C2"/>
                </a:solidFill>
              </a:rPr>
              <a:t>le relevé de présence-versement </a:t>
            </a:r>
            <a:r>
              <a:rPr lang="fr-FR" sz="1800" dirty="0">
                <a:solidFill>
                  <a:srgbClr val="00A9C2"/>
                </a:solidFill>
              </a:rPr>
              <a:t> (tous les mois) </a:t>
            </a:r>
          </a:p>
          <a:p>
            <a:pPr marL="138596" indent="0">
              <a:buNone/>
            </a:pPr>
            <a:r>
              <a:rPr lang="fr-FR" sz="1800" dirty="0">
                <a:solidFill>
                  <a:srgbClr val="00A9C2"/>
                </a:solidFill>
              </a:rPr>
              <a:t>(</a:t>
            </a:r>
            <a:r>
              <a:rPr lang="fr-FR" dirty="0"/>
              <a:t>Doc sur le site </a:t>
            </a:r>
            <a:r>
              <a:rPr lang="fr-FR" dirty="0" err="1"/>
              <a:t>fnogec</a:t>
            </a:r>
            <a:r>
              <a:rPr lang="fr-FR" dirty="0"/>
              <a:t> : </a:t>
            </a:r>
          </a:p>
          <a:p>
            <a:pPr lvl="1"/>
            <a:r>
              <a:rPr lang="fr-FR" dirty="0"/>
              <a:t>Vous recevrez une feuille de route pour les doc à compléter, la fréquence, en début de mission</a:t>
            </a:r>
          </a:p>
          <a:p>
            <a:pPr marL="138596" indent="0">
              <a:buNone/>
            </a:pPr>
            <a:r>
              <a:rPr lang="fr-FR" dirty="0"/>
              <a:t>Pour réaliser ce suivi, feuille de route : Sur le site de la </a:t>
            </a:r>
            <a:r>
              <a:rPr lang="fr-FR" dirty="0" err="1"/>
              <a:t>Fnogec</a:t>
            </a:r>
            <a:endParaRPr lang="fr-FR" dirty="0"/>
          </a:p>
          <a:p>
            <a:pPr marL="138596" indent="0">
              <a:buNone/>
            </a:pPr>
            <a:r>
              <a:rPr lang="fr-FR" dirty="0">
                <a:hlinkClick r:id="rId3"/>
              </a:rPr>
              <a:t>https://www.fnogec.org/service-civique/</a:t>
            </a:r>
            <a:endParaRPr lang="fr-FR" dirty="0"/>
          </a:p>
          <a:p>
            <a:pPr marL="138596" indent="0">
              <a:buNone/>
            </a:pPr>
            <a:r>
              <a:rPr lang="fr-FR" dirty="0">
                <a:solidFill>
                  <a:schemeClr val="tx1"/>
                </a:solidFill>
              </a:rPr>
              <a:t>Tutorat/feuille-de-route-des-entretiens-a-mener-avec-le-volontaire</a:t>
            </a:r>
          </a:p>
          <a:p>
            <a:pPr lvl="1"/>
            <a:endParaRPr lang="fr-FR" dirty="0"/>
          </a:p>
          <a:p>
            <a:pPr marL="453588" lvl="3" indent="0">
              <a:buNone/>
            </a:pPr>
            <a:r>
              <a:rPr lang="fr-FR" dirty="0"/>
              <a:t>5- </a:t>
            </a:r>
            <a:r>
              <a:rPr lang="fr-FR" sz="1800" dirty="0"/>
              <a:t>Veillez à l’inscription </a:t>
            </a:r>
          </a:p>
          <a:p>
            <a:pPr marL="737081" lvl="3" indent="-283493">
              <a:buFont typeface="Wingdings" panose="05000000000000000000" pitchFamily="2" charset="2"/>
              <a:buChar char="§"/>
            </a:pPr>
            <a:r>
              <a:rPr lang="fr-FR" sz="1800" dirty="0"/>
              <a:t>Co -organiser le transport avec le volontaire</a:t>
            </a:r>
          </a:p>
          <a:p>
            <a:pPr marL="737081" lvl="3" indent="-283493">
              <a:buFont typeface="Wingdings" panose="05000000000000000000" pitchFamily="2" charset="2"/>
              <a:buChar char="§"/>
            </a:pPr>
            <a:r>
              <a:rPr lang="fr-FR" sz="1800" dirty="0"/>
              <a:t>S’assurer de sa participation</a:t>
            </a:r>
          </a:p>
          <a:p>
            <a:pPr marL="737081" lvl="3" indent="-283493">
              <a:buFont typeface="Wingdings" panose="05000000000000000000" pitchFamily="2" charset="2"/>
              <a:buChar char="§"/>
            </a:pPr>
            <a:r>
              <a:rPr lang="fr-FR" sz="1800" dirty="0"/>
              <a:t>Échanger à son retour </a:t>
            </a:r>
          </a:p>
          <a:p>
            <a:pPr marL="0" lvl="2" indent="0">
              <a:buNone/>
            </a:pPr>
            <a:endParaRPr lang="fr-FR" sz="1800" dirty="0"/>
          </a:p>
          <a:p>
            <a:pPr marL="0" lvl="2" indent="0">
              <a:buNone/>
            </a:pPr>
            <a:r>
              <a:rPr lang="fr-FR" sz="1800" dirty="0"/>
              <a:t>Notez que la formation civique et citoyenne s’inscrit sur </a:t>
            </a:r>
            <a:r>
              <a:rPr lang="fr-FR" sz="1800" b="1" dirty="0"/>
              <a:t>2 jours consécutifs</a:t>
            </a:r>
            <a:r>
              <a:rPr lang="fr-FR" sz="1800" dirty="0"/>
              <a:t> (Nouveau !)</a:t>
            </a:r>
          </a:p>
          <a:p>
            <a:pPr lvl="1"/>
            <a:endParaRPr lang="fr-FR" dirty="0"/>
          </a:p>
          <a:p>
            <a:pPr marL="138596" indent="0">
              <a:buNone/>
            </a:pPr>
            <a:r>
              <a:rPr lang="fr-FR" sz="1800" dirty="0">
                <a:solidFill>
                  <a:srgbClr val="00A9C2"/>
                </a:solidFill>
              </a:rPr>
              <a:t>(</a:t>
            </a:r>
            <a:r>
              <a:rPr lang="fr-FR" sz="1800" dirty="0"/>
              <a:t>Les </a:t>
            </a:r>
            <a:r>
              <a:rPr lang="fr-FR" sz="1800" dirty="0" err="1"/>
              <a:t>udo-uro</a:t>
            </a:r>
            <a:r>
              <a:rPr lang="fr-FR" sz="1800" dirty="0"/>
              <a:t> ou </a:t>
            </a:r>
            <a:r>
              <a:rPr lang="fr-FR" sz="1800" dirty="0" err="1"/>
              <a:t>fdo</a:t>
            </a:r>
            <a:r>
              <a:rPr lang="fr-FR" sz="1800" dirty="0"/>
              <a:t> convoquent les volontaires aux formations </a:t>
            </a:r>
          </a:p>
          <a:p>
            <a:pPr marL="138596" indent="0">
              <a:buNone/>
            </a:pPr>
            <a:r>
              <a:rPr lang="fr-FR" sz="1800" dirty="0"/>
              <a:t>Si impossibilité de suivre ces formations, OBLIGATION DE TROUVER UNE FORMATION ISOLEE incombe aux tuteurs)</a:t>
            </a:r>
          </a:p>
          <a:p>
            <a:pPr marL="453588" lvl="3" indent="0">
              <a:buNone/>
            </a:pPr>
            <a:endParaRPr lang="fr-FR" sz="1800" dirty="0">
              <a:solidFill>
                <a:srgbClr val="00A9C2"/>
              </a:solidFill>
            </a:endParaRPr>
          </a:p>
          <a:p>
            <a:pPr marL="592184" lvl="1" indent="0">
              <a:buNone/>
            </a:pPr>
            <a:r>
              <a:rPr lang="fr-FR" sz="1800" dirty="0"/>
              <a:t>6- fin de mission :</a:t>
            </a:r>
          </a:p>
          <a:p>
            <a:pPr marL="907176" lvl="1" indent="-314992">
              <a:buFont typeface="Courier New" panose="02070309020205020404" pitchFamily="49" charset="0"/>
              <a:buChar char="o"/>
            </a:pPr>
            <a:r>
              <a:rPr lang="fr-FR" sz="1800" dirty="0"/>
              <a:t>Faire la synthèse de la mission</a:t>
            </a:r>
          </a:p>
          <a:p>
            <a:pPr lvl="1"/>
            <a:endParaRPr lang="fr-FR" sz="1800" dirty="0"/>
          </a:p>
          <a:p>
            <a:pPr lvl="1"/>
            <a:r>
              <a:rPr lang="fr-FR" sz="1800" dirty="0"/>
              <a:t>Élaborer </a:t>
            </a:r>
            <a:r>
              <a:rPr lang="fr-FR" sz="1800" i="1" dirty="0">
                <a:solidFill>
                  <a:srgbClr val="00A9C2"/>
                </a:solidFill>
              </a:rPr>
              <a:t>le bilan nominatif </a:t>
            </a:r>
            <a:r>
              <a:rPr lang="fr-FR" sz="1800" dirty="0"/>
              <a:t>et la grille des acquis avec le volontaire</a:t>
            </a:r>
          </a:p>
          <a:p>
            <a:pPr lvl="1"/>
            <a:endParaRPr lang="fr-FR" sz="1800" dirty="0"/>
          </a:p>
          <a:p>
            <a:pPr lvl="1"/>
            <a:r>
              <a:rPr lang="fr-FR" sz="1800" dirty="0"/>
              <a:t>Répondre au questionnaire en ligne</a:t>
            </a:r>
          </a:p>
          <a:p>
            <a:pPr lvl="1"/>
            <a:endParaRPr lang="fr-FR" sz="1800" dirty="0"/>
          </a:p>
          <a:p>
            <a:pPr lvl="1"/>
            <a:r>
              <a:rPr lang="fr-FR" sz="1800" dirty="0"/>
              <a:t>S’engager sur plusieurs mois à garder contact avec le volontaire</a:t>
            </a:r>
          </a:p>
          <a:p>
            <a:pPr marL="453588" lvl="1" indent="0">
              <a:buNone/>
            </a:pPr>
            <a:endParaRPr lang="fr-FR" sz="1800" dirty="0"/>
          </a:p>
          <a:p>
            <a:endParaRPr lang="fr-FR" dirty="0"/>
          </a:p>
        </p:txBody>
      </p:sp>
    </p:spTree>
    <p:extLst>
      <p:ext uri="{BB962C8B-B14F-4D97-AF65-F5344CB8AC3E}">
        <p14:creationId xmlns:p14="http://schemas.microsoft.com/office/powerpoint/2010/main" val="3456659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r>
              <a:rPr lang="fr-FR" sz="1600" dirty="0"/>
              <a:t>Même chose que pour les français, mais attention particulière à apporter du fait du changement important de cadre de vie </a:t>
            </a:r>
          </a:p>
        </p:txBody>
      </p:sp>
    </p:spTree>
    <p:extLst>
      <p:ext uri="{BB962C8B-B14F-4D97-AF65-F5344CB8AC3E}">
        <p14:creationId xmlns:p14="http://schemas.microsoft.com/office/powerpoint/2010/main" val="2802269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extLst>
      <p:ext uri="{BB962C8B-B14F-4D97-AF65-F5344CB8AC3E}">
        <p14:creationId xmlns:p14="http://schemas.microsoft.com/office/powerpoint/2010/main" val="219244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ed75ccf_0141:notes"/>
          <p:cNvSpPr>
            <a:spLocks noGrp="1" noRot="1" noChangeAspect="1"/>
          </p:cNvSpPr>
          <p:nvPr>
            <p:ph type="sldImg" idx="2"/>
          </p:nvPr>
        </p:nvSpPr>
        <p:spPr>
          <a:xfrm>
            <a:off x="366713" y="681038"/>
            <a:ext cx="6056312" cy="34083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ed75ccf_0141:notes"/>
          <p:cNvSpPr txBox="1">
            <a:spLocks noGrp="1"/>
          </p:cNvSpPr>
          <p:nvPr>
            <p:ph type="body" idx="1"/>
          </p:nvPr>
        </p:nvSpPr>
        <p:spPr>
          <a:xfrm>
            <a:off x="678983" y="4315801"/>
            <a:ext cx="5431866" cy="4088654"/>
          </a:xfrm>
          <a:prstGeom prst="rect">
            <a:avLst/>
          </a:prstGeom>
        </p:spPr>
        <p:txBody>
          <a:bodyPr spcFirstLastPara="1" wrap="square" lIns="90703" tIns="90703" rIns="90703" bIns="90703" anchor="t" anchorCtr="0">
            <a:noAutofit/>
          </a:bodyPr>
          <a:lstStyle/>
          <a:p>
            <a:pPr marL="0" indent="0">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notes 2"/>
          <p:cNvSpPr>
            <a:spLocks noGrp="1"/>
          </p:cNvSpPr>
          <p:nvPr>
            <p:ph type="body" idx="1"/>
          </p:nvPr>
        </p:nvSpPr>
        <p:spPr/>
        <p:txBody>
          <a:bodyPr/>
          <a:lstStyle/>
          <a:p>
            <a:pPr marL="146025" indent="0">
              <a:buNone/>
            </a:pPr>
            <a:endParaRPr lang="fr-FR" dirty="0"/>
          </a:p>
        </p:txBody>
      </p:sp>
    </p:spTree>
    <p:extLst>
      <p:ext uri="{BB962C8B-B14F-4D97-AF65-F5344CB8AC3E}">
        <p14:creationId xmlns:p14="http://schemas.microsoft.com/office/powerpoint/2010/main" val="97383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f391192_029: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f391192_029: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0" indent="0">
              <a:buNone/>
            </a:pPr>
            <a:r>
              <a:rPr lang="fr-FR" dirty="0"/>
              <a:t>10 thématiques:</a:t>
            </a:r>
          </a:p>
          <a:p>
            <a:pPr marL="0" indent="0">
              <a:buNone/>
            </a:pPr>
            <a:r>
              <a:rPr lang="fr-FR" dirty="0"/>
              <a:t>Education pour tous– culture et loisirs – environnement  – sports – santé – solidarité – mémoire et citoyenneté  - développement international  - citoyenneté européenne </a:t>
            </a:r>
          </a:p>
          <a:p>
            <a:pPr marL="0" indent="0" defTabSz="907176">
              <a:buNone/>
              <a:defRPr/>
            </a:pPr>
            <a:endParaRPr lang="fr-FR" dirty="0"/>
          </a:p>
          <a:p>
            <a:pPr marL="0" indent="0" defTabSz="907176">
              <a:buNone/>
              <a:defRPr/>
            </a:pPr>
            <a:r>
              <a:rPr lang="fr-FR" dirty="0"/>
              <a:t>action humanitaire et intervention d’urgence : </a:t>
            </a:r>
            <a:r>
              <a:rPr lang="fr-FR" dirty="0" err="1"/>
              <a:t>fnogec</a:t>
            </a:r>
            <a:r>
              <a:rPr lang="fr-FR" dirty="0"/>
              <a:t> pas </a:t>
            </a:r>
            <a:r>
              <a:rPr lang="fr-FR" dirty="0" err="1"/>
              <a:t>agréee</a:t>
            </a:r>
            <a:endParaRPr lang="fr-FR" dirty="0"/>
          </a:p>
          <a:p>
            <a:pPr marL="0" indent="0">
              <a:buNone/>
            </a:pPr>
            <a:endParaRPr lang="fr-FR" dirty="0"/>
          </a:p>
        </p:txBody>
      </p:sp>
    </p:spTree>
    <p:extLst>
      <p:ext uri="{BB962C8B-B14F-4D97-AF65-F5344CB8AC3E}">
        <p14:creationId xmlns:p14="http://schemas.microsoft.com/office/powerpoint/2010/main" val="30030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138596" indent="0">
              <a:buNone/>
            </a:pPr>
            <a:r>
              <a:rPr lang="fr-FR" sz="1200" b="1" dirty="0">
                <a:solidFill>
                  <a:srgbClr val="00338D"/>
                </a:solidFill>
                <a:latin typeface="TradeGothic-BoldCondTwenty"/>
              </a:rPr>
              <a:t>LES 8 PRINCIPES FONDAMENTAUX DU SERVICE CIVIQUE</a:t>
            </a:r>
          </a:p>
          <a:p>
            <a:pPr algn="l"/>
            <a:r>
              <a:rPr lang="fr-FR" sz="1200" dirty="0">
                <a:solidFill>
                  <a:srgbClr val="DA0000"/>
                </a:solidFill>
                <a:latin typeface="ZapfDingbatsITC"/>
              </a:rPr>
              <a:t>➊ </a:t>
            </a:r>
            <a:r>
              <a:rPr lang="fr-FR" sz="1200" b="1" dirty="0">
                <a:solidFill>
                  <a:srgbClr val="DA0000"/>
                </a:solidFill>
                <a:latin typeface="TradeGothic-BoldCondTwenty"/>
              </a:rPr>
              <a:t>Intérêt général</a:t>
            </a:r>
          </a:p>
          <a:p>
            <a:pPr marL="138596" indent="0">
              <a:buNone/>
            </a:pPr>
            <a:r>
              <a:rPr lang="fr-FR" sz="1200" dirty="0">
                <a:solidFill>
                  <a:srgbClr val="00338D"/>
                </a:solidFill>
                <a:latin typeface="TradeGothic-CondEighteen"/>
              </a:rPr>
              <a:t>Le Service Civique est un engagement au </a:t>
            </a:r>
            <a:r>
              <a:rPr lang="fr-FR" sz="1200" b="1" dirty="0">
                <a:solidFill>
                  <a:srgbClr val="00338D"/>
                </a:solidFill>
                <a:latin typeface="TradeGothic-BoldCondTwenty"/>
              </a:rPr>
              <a:t>service de l’intérêt général</a:t>
            </a:r>
            <a:r>
              <a:rPr lang="fr-FR" sz="1200" dirty="0">
                <a:solidFill>
                  <a:srgbClr val="00338D"/>
                </a:solidFill>
                <a:latin typeface="TradeGothic-CondEighteen"/>
              </a:rPr>
              <a:t>, qui permet aux jeunes volontaires de réaliser une mission en faveur de la cohésion nationale et de la </a:t>
            </a:r>
            <a:r>
              <a:rPr lang="fr-FR" sz="1200" b="1" dirty="0">
                <a:solidFill>
                  <a:srgbClr val="00338D"/>
                </a:solidFill>
                <a:latin typeface="TradeGothic-BoldCondTwenty"/>
              </a:rPr>
              <a:t>solidarité</a:t>
            </a:r>
            <a:r>
              <a:rPr lang="fr-FR" sz="1200" dirty="0">
                <a:solidFill>
                  <a:srgbClr val="00338D"/>
                </a:solidFill>
                <a:latin typeface="TradeGothic-CondEighteen"/>
              </a:rPr>
              <a:t>.</a:t>
            </a:r>
          </a:p>
          <a:p>
            <a:pPr algn="l"/>
            <a:r>
              <a:rPr lang="fr-FR" sz="1200" dirty="0">
                <a:solidFill>
                  <a:srgbClr val="DA0000"/>
                </a:solidFill>
                <a:latin typeface="ZapfDingbatsITC"/>
              </a:rPr>
              <a:t>➋ </a:t>
            </a:r>
            <a:r>
              <a:rPr lang="fr-FR" sz="1200" b="1" dirty="0">
                <a:solidFill>
                  <a:srgbClr val="DA0000"/>
                </a:solidFill>
                <a:latin typeface="TradeGothic-BoldCondTwenty"/>
              </a:rPr>
              <a:t>Citoyenneté</a:t>
            </a:r>
          </a:p>
          <a:p>
            <a:pPr marL="138596" indent="0">
              <a:buNone/>
            </a:pPr>
            <a:r>
              <a:rPr lang="fr-FR" sz="1200" dirty="0">
                <a:solidFill>
                  <a:srgbClr val="00338D"/>
                </a:solidFill>
                <a:latin typeface="TradeGothic-CondEighteen"/>
              </a:rPr>
              <a:t>Tout au long de la mission de Service Civique, les volontaires vivent une expérience de </a:t>
            </a:r>
            <a:r>
              <a:rPr lang="fr-FR" sz="1200" b="1" dirty="0">
                <a:solidFill>
                  <a:srgbClr val="00338D"/>
                </a:solidFill>
                <a:latin typeface="TradeGothic-BoldCondTwenty"/>
              </a:rPr>
              <a:t>citoyenneté et d’ouverture </a:t>
            </a:r>
            <a:r>
              <a:rPr lang="fr-FR" sz="1200" dirty="0">
                <a:solidFill>
                  <a:srgbClr val="00338D"/>
                </a:solidFill>
                <a:latin typeface="TradeGothic-CondEighteen"/>
              </a:rPr>
              <a:t>sur le monde, via la mission qu’ils réalisent, via leur environnement d’accueil (association, service de l’Etat, collectivité territoriale...) ou via les formations qu’ils reçoivent.</a:t>
            </a:r>
          </a:p>
          <a:p>
            <a:pPr algn="l"/>
            <a:r>
              <a:rPr lang="fr-FR" sz="1200" dirty="0">
                <a:solidFill>
                  <a:srgbClr val="DA0000"/>
                </a:solidFill>
                <a:latin typeface="ZapfDingbatsITC"/>
              </a:rPr>
              <a:t>➌ </a:t>
            </a:r>
            <a:r>
              <a:rPr lang="fr-FR" sz="1200" b="1" dirty="0">
                <a:solidFill>
                  <a:srgbClr val="DA0000"/>
                </a:solidFill>
                <a:latin typeface="TradeGothic-BoldCondTwenty"/>
              </a:rPr>
              <a:t>Mixité</a:t>
            </a:r>
          </a:p>
          <a:p>
            <a:pPr marL="138596" indent="0">
              <a:buNone/>
            </a:pPr>
            <a:r>
              <a:rPr lang="fr-FR" sz="1200" dirty="0">
                <a:solidFill>
                  <a:srgbClr val="00338D"/>
                </a:solidFill>
                <a:latin typeface="TradeGothic-CondEighteen"/>
              </a:rPr>
              <a:t>Le Service Civique a pour objectif de faire vivre une </a:t>
            </a:r>
            <a:r>
              <a:rPr lang="fr-FR" sz="1200" b="1" dirty="0">
                <a:solidFill>
                  <a:srgbClr val="00338D"/>
                </a:solidFill>
                <a:latin typeface="TradeGothic-BoldCondTwenty"/>
              </a:rPr>
              <a:t>expérience de mixité sociale </a:t>
            </a:r>
            <a:r>
              <a:rPr lang="fr-FR" sz="1200" dirty="0">
                <a:solidFill>
                  <a:srgbClr val="00338D"/>
                </a:solidFill>
                <a:latin typeface="TradeGothic-CondEighteen"/>
              </a:rPr>
              <a:t>aux volontaires. Leur mission doit leur permettre de rencontrer des personnes différentes et d’être confrontés à un environnement avec lequel ils n’auraient pas été naturellement en contact, que cela soit à travers les publics ou d’autres volontaires </a:t>
            </a:r>
            <a:r>
              <a:rPr lang="fr-FR" sz="1200" b="1" dirty="0">
                <a:solidFill>
                  <a:srgbClr val="00338D"/>
                </a:solidFill>
                <a:latin typeface="TradeGothic-BoldCondTwenty"/>
              </a:rPr>
              <a:t>aux profils variés </a:t>
            </a:r>
            <a:r>
              <a:rPr lang="fr-FR" sz="1200" dirty="0">
                <a:solidFill>
                  <a:srgbClr val="00338D"/>
                </a:solidFill>
                <a:latin typeface="TradeGothic-CondEighteen"/>
              </a:rPr>
              <a:t>avec qui ils interviennent ou qu’ils pourront rencontrer pendant la durée de leur Service Civique.</a:t>
            </a:r>
          </a:p>
          <a:p>
            <a:pPr algn="l"/>
            <a:r>
              <a:rPr lang="fr-FR" sz="1200" dirty="0">
                <a:solidFill>
                  <a:srgbClr val="DA0000"/>
                </a:solidFill>
                <a:latin typeface="ZapfDingbatsITC"/>
              </a:rPr>
              <a:t>➍ </a:t>
            </a:r>
            <a:r>
              <a:rPr lang="fr-FR" sz="1200" b="1" dirty="0">
                <a:solidFill>
                  <a:srgbClr val="DA0000"/>
                </a:solidFill>
                <a:latin typeface="TradeGothic-BoldCondTwenty"/>
              </a:rPr>
              <a:t>Accessibilité</a:t>
            </a:r>
          </a:p>
          <a:p>
            <a:pPr marL="138596" indent="0">
              <a:buNone/>
            </a:pPr>
            <a:r>
              <a:rPr lang="fr-FR" sz="1200" dirty="0">
                <a:solidFill>
                  <a:srgbClr val="00338D"/>
                </a:solidFill>
                <a:latin typeface="TradeGothic-CondEighteen"/>
              </a:rPr>
              <a:t>Les missions de Service Civique doivent </a:t>
            </a:r>
            <a:r>
              <a:rPr lang="fr-FR" sz="1200" b="1" dirty="0">
                <a:solidFill>
                  <a:srgbClr val="00338D"/>
                </a:solidFill>
                <a:latin typeface="TradeGothic-BoldCondTwenty"/>
              </a:rPr>
              <a:t>être accessibles à tous </a:t>
            </a:r>
            <a:r>
              <a:rPr lang="fr-FR" sz="1200" dirty="0">
                <a:solidFill>
                  <a:srgbClr val="00338D"/>
                </a:solidFill>
                <a:latin typeface="TradeGothic-CondEighteen"/>
              </a:rPr>
              <a:t>quels que soient le profil, la situation et l’origine des candidats, leur parcours ou leur formation initiale. Le processus de sélection doit tenir compte de ce principe fondamental et se faire sur la base de </a:t>
            </a:r>
            <a:r>
              <a:rPr lang="fr-FR" sz="1200" b="1" dirty="0">
                <a:solidFill>
                  <a:srgbClr val="00338D"/>
                </a:solidFill>
                <a:latin typeface="TradeGothic-BoldCondTwenty"/>
              </a:rPr>
              <a:t>la motivation </a:t>
            </a:r>
            <a:r>
              <a:rPr lang="fr-FR" sz="1200" dirty="0">
                <a:solidFill>
                  <a:srgbClr val="00338D"/>
                </a:solidFill>
                <a:latin typeface="TradeGothic-CondEighteen"/>
              </a:rPr>
              <a:t>des jeunes à s’engager.</a:t>
            </a:r>
          </a:p>
          <a:p>
            <a:pPr algn="l"/>
            <a:r>
              <a:rPr lang="fr-FR" sz="1200" dirty="0">
                <a:solidFill>
                  <a:srgbClr val="DA0000"/>
                </a:solidFill>
                <a:latin typeface="ZapfDingbatsITC"/>
              </a:rPr>
              <a:t>➎ </a:t>
            </a:r>
            <a:r>
              <a:rPr lang="fr-FR" sz="1200" b="1" dirty="0">
                <a:solidFill>
                  <a:srgbClr val="DA0000"/>
                </a:solidFill>
                <a:latin typeface="TradeGothic-BoldCondTwenty"/>
              </a:rPr>
              <a:t>Complémentarité</a:t>
            </a:r>
          </a:p>
          <a:p>
            <a:pPr marL="138596" indent="0">
              <a:buNone/>
            </a:pPr>
            <a:r>
              <a:rPr lang="fr-FR" sz="1200" dirty="0">
                <a:solidFill>
                  <a:srgbClr val="00338D"/>
                </a:solidFill>
                <a:latin typeface="TradeGothic-CondEighteen"/>
              </a:rPr>
              <a:t>Les missions proposées aux volontaires au sein des structures d’accueil </a:t>
            </a:r>
            <a:r>
              <a:rPr lang="fr-FR" sz="1200" b="1" dirty="0">
                <a:solidFill>
                  <a:srgbClr val="00338D"/>
                </a:solidFill>
                <a:latin typeface="TradeGothic-BoldCondTwenty"/>
              </a:rPr>
              <a:t>sont complémentaires de celles des salariés, des bénévoles et des stagiaires </a:t>
            </a:r>
            <a:r>
              <a:rPr lang="fr-FR" sz="1200" dirty="0">
                <a:solidFill>
                  <a:srgbClr val="00338D"/>
                </a:solidFill>
                <a:latin typeface="TradeGothic-CondEighteen"/>
              </a:rPr>
              <a:t>et ne peuvent s’y substituer. Elles ne peuvent être indispensables au bon fonctionnement habituel des organismes. Elles permettent de proposer des </a:t>
            </a:r>
            <a:r>
              <a:rPr lang="fr-FR" sz="1200" b="1" dirty="0">
                <a:solidFill>
                  <a:srgbClr val="00338D"/>
                </a:solidFill>
                <a:latin typeface="TradeGothic-BoldCondTwenty"/>
              </a:rPr>
              <a:t>actions socialement innovantes </a:t>
            </a:r>
            <a:r>
              <a:rPr lang="fr-FR" sz="1200" dirty="0">
                <a:solidFill>
                  <a:srgbClr val="00338D"/>
                </a:solidFill>
                <a:latin typeface="TradeGothic-CondEighteen"/>
              </a:rPr>
              <a:t>et de nouvelles façons d’intervenir au profit des bénéficiaires de l’organisme d’accueil.</a:t>
            </a:r>
          </a:p>
          <a:p>
            <a:pPr algn="l"/>
            <a:r>
              <a:rPr lang="fr-FR" sz="1200" dirty="0">
                <a:solidFill>
                  <a:srgbClr val="DA0000"/>
                </a:solidFill>
                <a:latin typeface="ZapfDingbatsITC"/>
              </a:rPr>
              <a:t>➏ </a:t>
            </a:r>
            <a:r>
              <a:rPr lang="fr-FR" sz="1200" b="1" dirty="0">
                <a:solidFill>
                  <a:srgbClr val="DA0000"/>
                </a:solidFill>
                <a:latin typeface="TradeGothic-BoldCondTwenty"/>
              </a:rPr>
              <a:t>Initiative</a:t>
            </a:r>
          </a:p>
          <a:p>
            <a:pPr marL="138596" indent="0">
              <a:buNone/>
            </a:pPr>
            <a:r>
              <a:rPr lang="fr-FR" sz="1200" dirty="0">
                <a:solidFill>
                  <a:srgbClr val="00338D"/>
                </a:solidFill>
                <a:latin typeface="TradeGothic-CondEighteen"/>
              </a:rPr>
              <a:t>Le Service Civique permet aussi bien aux jeunes qu’aux organismes de tester de nouveaux projets et de nouvelles méthodes. Les volontaires doivent pouvoir faire </a:t>
            </a:r>
            <a:r>
              <a:rPr lang="fr-FR" sz="1200" b="1" dirty="0">
                <a:solidFill>
                  <a:srgbClr val="00338D"/>
                </a:solidFill>
                <a:latin typeface="TradeGothic-BoldCondTwenty"/>
              </a:rPr>
              <a:t>preuve d’initiative </a:t>
            </a:r>
            <a:r>
              <a:rPr lang="fr-FR" sz="1200" dirty="0">
                <a:solidFill>
                  <a:srgbClr val="00338D"/>
                </a:solidFill>
                <a:latin typeface="TradeGothic-CondEighteen"/>
              </a:rPr>
              <a:t>tout en respectant les règles de vie et le fonctionnement de l’organisme qui les accueille.</a:t>
            </a:r>
          </a:p>
          <a:p>
            <a:pPr algn="l"/>
            <a:r>
              <a:rPr lang="fr-FR" sz="1200" dirty="0">
                <a:solidFill>
                  <a:srgbClr val="DA0000"/>
                </a:solidFill>
                <a:latin typeface="ZapfDingbatsITC"/>
              </a:rPr>
              <a:t>➐ </a:t>
            </a:r>
            <a:r>
              <a:rPr lang="fr-FR" sz="1200" b="1" dirty="0">
                <a:solidFill>
                  <a:srgbClr val="DA0000"/>
                </a:solidFill>
                <a:latin typeface="TradeGothic-BoldCondTwenty"/>
              </a:rPr>
              <a:t>Accompagnement bienveillant</a:t>
            </a:r>
          </a:p>
          <a:p>
            <a:pPr marL="138596" indent="0">
              <a:buNone/>
            </a:pPr>
            <a:r>
              <a:rPr lang="fr-FR" sz="1200" dirty="0">
                <a:solidFill>
                  <a:srgbClr val="00338D"/>
                </a:solidFill>
                <a:latin typeface="TradeGothic-CondEighteen"/>
              </a:rPr>
              <a:t>L’accompagnement des volontaires est au </a:t>
            </a:r>
            <a:r>
              <a:rPr lang="fr-FR" sz="1200" dirty="0" err="1">
                <a:solidFill>
                  <a:srgbClr val="00338D"/>
                </a:solidFill>
                <a:latin typeface="TradeGothic-CondEighteen"/>
              </a:rPr>
              <a:t>coeur</a:t>
            </a:r>
            <a:r>
              <a:rPr lang="fr-FR" sz="1200" dirty="0">
                <a:solidFill>
                  <a:srgbClr val="00338D"/>
                </a:solidFill>
                <a:latin typeface="TradeGothic-CondEighteen"/>
              </a:rPr>
              <a:t> du projet d’accueil. Le Service Civique est un temps de </a:t>
            </a:r>
            <a:r>
              <a:rPr lang="fr-FR" sz="1200" b="1" dirty="0">
                <a:solidFill>
                  <a:srgbClr val="00338D"/>
                </a:solidFill>
                <a:latin typeface="TradeGothic-BoldCondTwenty"/>
              </a:rPr>
              <a:t>transmission </a:t>
            </a:r>
            <a:r>
              <a:rPr lang="fr-FR" sz="1200" dirty="0">
                <a:solidFill>
                  <a:srgbClr val="00338D"/>
                </a:solidFill>
                <a:latin typeface="TradeGothic-CondEighteen"/>
              </a:rPr>
              <a:t>entre chaque jeune engagé et </a:t>
            </a:r>
            <a:r>
              <a:rPr lang="fr-FR" sz="1200" b="1" dirty="0">
                <a:solidFill>
                  <a:srgbClr val="00338D"/>
                </a:solidFill>
                <a:latin typeface="TradeGothic-BoldCondTwenty"/>
              </a:rPr>
              <a:t>son tuteur </a:t>
            </a:r>
            <a:r>
              <a:rPr lang="fr-FR" sz="1200" dirty="0">
                <a:solidFill>
                  <a:srgbClr val="00338D"/>
                </a:solidFill>
                <a:latin typeface="TradeGothic-CondEighteen"/>
              </a:rPr>
              <a:t>ou les autres membres de son organisme d’accueil. C’est également pour lui un temps de réflexion et de maturation de son </a:t>
            </a:r>
            <a:r>
              <a:rPr lang="fr-FR" sz="1200" b="1" dirty="0">
                <a:solidFill>
                  <a:srgbClr val="00338D"/>
                </a:solidFill>
                <a:latin typeface="TradeGothic-BoldCondTwenty"/>
              </a:rPr>
              <a:t>projet d’avenir</a:t>
            </a:r>
            <a:r>
              <a:rPr lang="fr-FR" sz="1200" dirty="0">
                <a:solidFill>
                  <a:srgbClr val="00338D"/>
                </a:solidFill>
                <a:latin typeface="TradeGothic-CondEighteen"/>
              </a:rPr>
              <a:t>. Dans un environnement bienveillant, les volontaires s’ouvrent aux autres, découvrent, progressent dans leur mission, dans leur projet de vie, dans leur parcours et dans leur vision du monde.</a:t>
            </a:r>
          </a:p>
          <a:p>
            <a:pPr algn="l"/>
            <a:r>
              <a:rPr lang="fr-FR" sz="1200" dirty="0">
                <a:solidFill>
                  <a:srgbClr val="DA0000"/>
                </a:solidFill>
                <a:latin typeface="ZapfDingbatsITC"/>
              </a:rPr>
              <a:t>➑ </a:t>
            </a:r>
            <a:r>
              <a:rPr lang="fr-FR" sz="1200" b="1" dirty="0">
                <a:solidFill>
                  <a:srgbClr val="DA0000"/>
                </a:solidFill>
                <a:latin typeface="TradeGothic-BoldCondTwenty"/>
              </a:rPr>
              <a:t>Respect du statut</a:t>
            </a:r>
          </a:p>
          <a:p>
            <a:pPr marL="138596" indent="0">
              <a:buNone/>
            </a:pPr>
            <a:r>
              <a:rPr lang="fr-FR" sz="1200" dirty="0">
                <a:solidFill>
                  <a:srgbClr val="00338D"/>
                </a:solidFill>
                <a:latin typeface="TradeGothic-CondEighteen"/>
              </a:rPr>
              <a:t>Le Service Civique est inscrit dans le code du service national. C’est un </a:t>
            </a:r>
            <a:r>
              <a:rPr lang="fr-FR" sz="1200" b="1" dirty="0">
                <a:solidFill>
                  <a:srgbClr val="00338D"/>
                </a:solidFill>
                <a:latin typeface="TradeGothic-BoldCondTwenty"/>
              </a:rPr>
              <a:t>statut encadré </a:t>
            </a:r>
            <a:r>
              <a:rPr lang="fr-FR" sz="1200" dirty="0">
                <a:solidFill>
                  <a:srgbClr val="00338D"/>
                </a:solidFill>
                <a:latin typeface="TradeGothic-CondEighteen"/>
              </a:rPr>
              <a:t>fondé sur le volontariat et la réciprocité entre les volontaires et les organismes d’accueil. Pour la réussite de la mission de Service Civique, le </a:t>
            </a:r>
            <a:r>
              <a:rPr lang="fr-FR" sz="1200" b="1" dirty="0">
                <a:solidFill>
                  <a:srgbClr val="00338D"/>
                </a:solidFill>
                <a:latin typeface="TradeGothic-BoldCondTwenty"/>
              </a:rPr>
              <a:t>cadre doit être connu, reconnu et respecté </a:t>
            </a:r>
            <a:r>
              <a:rPr lang="fr-FR" sz="1200" dirty="0">
                <a:solidFill>
                  <a:srgbClr val="00338D"/>
                </a:solidFill>
                <a:latin typeface="TradeGothic-CondEighteen"/>
              </a:rPr>
              <a:t>par l’ensemble des salariés, bénévoles, agents, bénéficiaires ou usagers des organismes d’accueil.</a:t>
            </a:r>
            <a:r>
              <a:rPr lang="fr-FR" sz="900" dirty="0"/>
              <a:t> temps de la mission à son contenu, pour éviter des temps inoccupé</a:t>
            </a:r>
            <a:endParaRPr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79927" y="4716662"/>
            <a:ext cx="5439410" cy="4468416"/>
          </a:xfrm>
          <a:prstGeom prst="rect">
            <a:avLst/>
          </a:prstGeom>
        </p:spPr>
        <p:txBody>
          <a:bodyPr spcFirstLastPara="1" wrap="square" lIns="95564" tIns="95564" rIns="95564" bIns="95564" anchor="t" anchorCtr="0">
            <a:noAutofit/>
          </a:bodyPr>
          <a:lstStyle/>
          <a:p>
            <a:pPr marL="477901" indent="-331875" defTabSz="955801">
              <a:defRPr/>
            </a:pPr>
            <a:r>
              <a:rPr lang="fr-FR" dirty="0"/>
              <a:t>2 jours de congé = pendant les vacances &gt; droit, pas d’annualisation</a:t>
            </a:r>
          </a:p>
          <a:p>
            <a:pPr marL="477901" indent="-331875" defTabSz="955801">
              <a:defRPr/>
            </a:pPr>
            <a:r>
              <a:rPr lang="fr-FR" dirty="0"/>
              <a:t> Pas de mutuelle </a:t>
            </a:r>
          </a:p>
          <a:p>
            <a:pPr marL="477901" indent="-331875" defTabSz="955801">
              <a:defRPr/>
            </a:pPr>
            <a:r>
              <a:rPr lang="fr-FR" dirty="0"/>
              <a:t>Le Système européen de transfert et d’accumulation de crédits ou ECTS pour </a:t>
            </a:r>
            <a:r>
              <a:rPr lang="fr-FR" dirty="0" err="1"/>
              <a:t>European</a:t>
            </a:r>
            <a:r>
              <a:rPr lang="fr-FR" dirty="0"/>
              <a:t> </a:t>
            </a:r>
            <a:r>
              <a:rPr lang="fr-FR" dirty="0" err="1"/>
              <a:t>Credit</a:t>
            </a:r>
            <a:r>
              <a:rPr lang="fr-FR" dirty="0"/>
              <a:t> Transfer and Accumulation System, est un système de points développé par l'Union européenne, pour donner des équivalences de niveau d’étude</a:t>
            </a:r>
          </a:p>
          <a:p>
            <a:pPr marL="477901" indent="-331875" defTabSz="955801">
              <a:defRPr/>
            </a:pPr>
            <a:r>
              <a:rPr lang="fr-FR" dirty="0"/>
              <a:t>Donne droit à des 240 € de formation via le CEC</a:t>
            </a:r>
          </a:p>
          <a:p>
            <a:pPr marL="477901" indent="-331875" defTabSz="955801">
              <a:defRPr/>
            </a:pPr>
            <a:endParaRPr lang="fr-FR" dirty="0"/>
          </a:p>
          <a:p>
            <a:pPr marL="477901" indent="-331875" defTabSz="955801">
              <a:defRPr/>
            </a:pPr>
            <a:endParaRPr lang="fr-FR" dirty="0"/>
          </a:p>
          <a:p>
            <a:pPr marL="477901" indent="-331875" defTabSz="955801">
              <a:defRPr/>
            </a:pPr>
            <a:endParaRPr dirty="0"/>
          </a:p>
        </p:txBody>
      </p:sp>
    </p:spTree>
    <p:extLst>
      <p:ext uri="{BB962C8B-B14F-4D97-AF65-F5344CB8AC3E}">
        <p14:creationId xmlns:p14="http://schemas.microsoft.com/office/powerpoint/2010/main" val="278016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7254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241225" y="1770000"/>
            <a:ext cx="6509100" cy="16035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2935400" y="1846200"/>
            <a:ext cx="5814900" cy="910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935400" y="2604625"/>
            <a:ext cx="5814900" cy="451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p:nvPr/>
        </p:nvSpPr>
        <p:spPr>
          <a:xfrm>
            <a:off x="3047925" y="-75"/>
            <a:ext cx="60960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2645075" y="393425"/>
            <a:ext cx="8067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3731575" y="393525"/>
            <a:ext cx="4713000" cy="4356000"/>
          </a:xfrm>
          <a:prstGeom prst="rect">
            <a:avLst/>
          </a:prstGeom>
        </p:spPr>
        <p:txBody>
          <a:bodyPr spcFirstLastPara="1" wrap="square" lIns="91425" tIns="91425" rIns="91425" bIns="91425" anchor="t" anchorCtr="0"/>
          <a:lstStyle>
            <a:lvl1pPr marL="457200" lvl="0" indent="-457200" rtl="0">
              <a:lnSpc>
                <a:spcPct val="100000"/>
              </a:lnSpc>
              <a:spcBef>
                <a:spcPts val="600"/>
              </a:spcBef>
              <a:spcAft>
                <a:spcPts val="0"/>
              </a:spcAft>
              <a:buSzPts val="3600"/>
              <a:buChar char="▪"/>
              <a:defRPr sz="3600" b="1"/>
            </a:lvl1pPr>
            <a:lvl2pPr marL="914400" lvl="1" indent="-457200" rtl="0">
              <a:lnSpc>
                <a:spcPct val="100000"/>
              </a:lnSpc>
              <a:spcBef>
                <a:spcPts val="0"/>
              </a:spcBef>
              <a:spcAft>
                <a:spcPts val="0"/>
              </a:spcAft>
              <a:buSzPts val="3600"/>
              <a:buChar char="▫"/>
              <a:defRPr sz="3600" b="1"/>
            </a:lvl2pPr>
            <a:lvl3pPr marL="1371600" lvl="2" indent="-457200" rtl="0">
              <a:lnSpc>
                <a:spcPct val="100000"/>
              </a:lnSpc>
              <a:spcBef>
                <a:spcPts val="0"/>
              </a:spcBef>
              <a:spcAft>
                <a:spcPts val="0"/>
              </a:spcAft>
              <a:buSzPts val="3600"/>
              <a:buChar char="▫"/>
              <a:defRPr sz="3600" b="1"/>
            </a:lvl3pPr>
            <a:lvl4pPr marL="1828800" lvl="3" indent="-457200" rtl="0">
              <a:lnSpc>
                <a:spcPct val="100000"/>
              </a:lnSpc>
              <a:spcBef>
                <a:spcPts val="0"/>
              </a:spcBef>
              <a:spcAft>
                <a:spcPts val="0"/>
              </a:spcAft>
              <a:buSzPts val="3600"/>
              <a:buChar char="▫"/>
              <a:defRPr sz="3600" b="1"/>
            </a:lvl4pPr>
            <a:lvl5pPr marL="2286000" lvl="4" indent="-457200" rtl="0">
              <a:lnSpc>
                <a:spcPct val="100000"/>
              </a:lnSpc>
              <a:spcBef>
                <a:spcPts val="0"/>
              </a:spcBef>
              <a:spcAft>
                <a:spcPts val="0"/>
              </a:spcAft>
              <a:buSzPts val="3600"/>
              <a:buChar char="○"/>
              <a:defRPr sz="3600" b="1"/>
            </a:lvl5pPr>
            <a:lvl6pPr marL="2743200" lvl="5" indent="-457200" rtl="0">
              <a:lnSpc>
                <a:spcPct val="100000"/>
              </a:lnSpc>
              <a:spcBef>
                <a:spcPts val="0"/>
              </a:spcBef>
              <a:spcAft>
                <a:spcPts val="0"/>
              </a:spcAft>
              <a:buSzPts val="3600"/>
              <a:buChar char="■"/>
              <a:defRPr sz="3600" b="1"/>
            </a:lvl6pPr>
            <a:lvl7pPr marL="3200400" lvl="6" indent="-457200" rtl="0">
              <a:lnSpc>
                <a:spcPct val="100000"/>
              </a:lnSpc>
              <a:spcBef>
                <a:spcPts val="0"/>
              </a:spcBef>
              <a:spcAft>
                <a:spcPts val="0"/>
              </a:spcAft>
              <a:buSzPts val="3600"/>
              <a:buChar char="●"/>
              <a:defRPr sz="3600" b="1"/>
            </a:lvl7pPr>
            <a:lvl8pPr marL="3657600" lvl="7" indent="-457200" rtl="0">
              <a:lnSpc>
                <a:spcPct val="100000"/>
              </a:lnSpc>
              <a:spcBef>
                <a:spcPts val="0"/>
              </a:spcBef>
              <a:spcAft>
                <a:spcPts val="0"/>
              </a:spcAft>
              <a:buSzPts val="3600"/>
              <a:buChar char="○"/>
              <a:defRPr sz="3600" b="1"/>
            </a:lvl8pPr>
            <a:lvl9pPr marL="4114800" lvl="8" indent="-457200">
              <a:lnSpc>
                <a:spcPct val="100000"/>
              </a:lnSpc>
              <a:spcBef>
                <a:spcPts val="0"/>
              </a:spcBef>
              <a:spcAft>
                <a:spcPts val="0"/>
              </a:spcAft>
              <a:buSzPts val="3600"/>
              <a:buChar char="■"/>
              <a:defRPr sz="3600" b="1"/>
            </a:lvl9pPr>
          </a:lstStyle>
          <a:p>
            <a:endParaRPr/>
          </a:p>
        </p:txBody>
      </p:sp>
      <p:sp>
        <p:nvSpPr>
          <p:cNvPr id="23" name="Google Shape;23;p4"/>
          <p:cNvSpPr txBox="1"/>
          <p:nvPr/>
        </p:nvSpPr>
        <p:spPr>
          <a:xfrm>
            <a:off x="2654717" y="337850"/>
            <a:ext cx="78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solidFill>
                  <a:srgbClr val="FFFFFF"/>
                </a:solidFill>
              </a:rPr>
              <a:t>“</a:t>
            </a:r>
            <a:endParaRPr sz="7200" b="1" dirty="0">
              <a:solidFill>
                <a:srgbClr val="FFFFFF"/>
              </a:solidFill>
            </a:endParaRPr>
          </a:p>
        </p:txBody>
      </p:sp>
      <p:sp>
        <p:nvSpPr>
          <p:cNvPr id="24" name="Google Shape;24;p4"/>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0" name="Google Shape;30;p5"/>
          <p:cNvSpPr txBox="1">
            <a:spLocks noGrp="1"/>
          </p:cNvSpPr>
          <p:nvPr>
            <p:ph type="body" idx="1"/>
          </p:nvPr>
        </p:nvSpPr>
        <p:spPr>
          <a:xfrm>
            <a:off x="1556331" y="1349141"/>
            <a:ext cx="7085700" cy="29385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
        <p:nvSpPr>
          <p:cNvPr id="31" name="Google Shape;31;p5"/>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32" name="Google Shape;32;p5"/>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1"/>
        <p:cNvGrpSpPr/>
        <p:nvPr/>
      </p:nvGrpSpPr>
      <p:grpSpPr>
        <a:xfrm>
          <a:off x="0" y="0"/>
          <a:ext cx="0" cy="0"/>
          <a:chOff x="0" y="0"/>
          <a:chExt cx="0" cy="0"/>
        </a:xfrm>
      </p:grpSpPr>
      <p:sp>
        <p:nvSpPr>
          <p:cNvPr id="42" name="Google Shape;42;p7"/>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8750300" y="4356125"/>
            <a:ext cx="393600" cy="393600"/>
          </a:xfrm>
          <a:prstGeom prst="rect">
            <a:avLst/>
          </a:prstGeom>
          <a:solidFill>
            <a:srgbClr val="00A9C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1576275"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7" name="Google Shape;47;p7"/>
          <p:cNvSpPr txBox="1">
            <a:spLocks noGrp="1"/>
          </p:cNvSpPr>
          <p:nvPr>
            <p:ph type="body" idx="2"/>
          </p:nvPr>
        </p:nvSpPr>
        <p:spPr>
          <a:xfrm>
            <a:off x="5268071" y="1367175"/>
            <a:ext cx="3482400" cy="33825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48" name="Google Shape;48;p7"/>
          <p:cNvSpPr txBox="1">
            <a:spLocks noGrp="1"/>
          </p:cNvSpPr>
          <p:nvPr>
            <p:ph type="sldNum" idx="12"/>
          </p:nvPr>
        </p:nvSpPr>
        <p:spPr>
          <a:xfrm>
            <a:off x="8750400" y="4356225"/>
            <a:ext cx="393600" cy="393600"/>
          </a:xfrm>
          <a:prstGeom prst="rect">
            <a:avLst/>
          </a:prstGeom>
          <a:solidFill>
            <a:srgbClr val="C40056"/>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dirty="0"/>
          </a:p>
        </p:txBody>
      </p:sp>
      <p:sp>
        <p:nvSpPr>
          <p:cNvPr id="49" name="Google Shape;49;p7"/>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0"/>
        <p:cNvGrpSpPr/>
        <p:nvPr/>
      </p:nvGrpSpPr>
      <p:grpSpPr>
        <a:xfrm>
          <a:off x="0" y="0"/>
          <a:ext cx="0" cy="0"/>
          <a:chOff x="0" y="0"/>
          <a:chExt cx="0" cy="0"/>
        </a:xfrm>
      </p:grpSpPr>
      <p:sp>
        <p:nvSpPr>
          <p:cNvPr id="51" name="Google Shape;51;p8"/>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8750300" y="4356125"/>
            <a:ext cx="393600" cy="3936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156017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996525"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432874" y="1375225"/>
            <a:ext cx="2317500" cy="33747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8750400" y="4356225"/>
            <a:ext cx="393600" cy="393600"/>
          </a:xfrm>
          <a:prstGeom prst="rect">
            <a:avLst/>
          </a:prstGeom>
          <a:solidFill>
            <a:srgbClr val="C40056"/>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59" name="Google Shape;59;p8"/>
          <p:cNvSpPr/>
          <p:nvPr/>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C40056"/>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74"/>
        <p:cNvGrpSpPr/>
        <p:nvPr/>
      </p:nvGrpSpPr>
      <p:grpSpPr>
        <a:xfrm>
          <a:off x="0" y="0"/>
          <a:ext cx="0" cy="0"/>
          <a:chOff x="0" y="0"/>
          <a:chExt cx="0" cy="0"/>
        </a:xfrm>
      </p:grpSpPr>
      <p:sp>
        <p:nvSpPr>
          <p:cNvPr id="75" name="Google Shape;75;p11"/>
          <p:cNvSpPr/>
          <p:nvPr/>
        </p:nvSpPr>
        <p:spPr>
          <a:xfrm>
            <a:off x="1271100" y="-75"/>
            <a:ext cx="78729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8750300" y="4356125"/>
            <a:ext cx="393600" cy="3936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5" name="Google Shape;63;p9">
            <a:extLst>
              <a:ext uri="{FF2B5EF4-FFF2-40B4-BE49-F238E27FC236}">
                <a16:creationId xmlns:a16="http://schemas.microsoft.com/office/drawing/2014/main" id="{CA3BDF16-680A-2147-8C33-F1BB20F282A0}"/>
              </a:ext>
            </a:extLst>
          </p:cNvPr>
          <p:cNvSpPr/>
          <p:nvPr userDrawn="1"/>
        </p:nvSpPr>
        <p:spPr>
          <a:xfrm>
            <a:off x="877500" y="393525"/>
            <a:ext cx="7872900" cy="806700"/>
          </a:xfrm>
          <a:prstGeom prst="rect">
            <a:avLst/>
          </a:prstGeom>
          <a:solidFill>
            <a:srgbClr val="6A88B2"/>
          </a:solidFill>
          <a:ln>
            <a:noFill/>
          </a:ln>
          <a:effectLst>
            <a:outerShdw blurRad="214313"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4;p9">
            <a:extLst>
              <a:ext uri="{FF2B5EF4-FFF2-40B4-BE49-F238E27FC236}">
                <a16:creationId xmlns:a16="http://schemas.microsoft.com/office/drawing/2014/main" id="{207C3E2B-6103-2746-B2BF-861CD21E9FF2}"/>
              </a:ext>
            </a:extLst>
          </p:cNvPr>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 name="Google Shape;66;p9">
            <a:extLst>
              <a:ext uri="{FF2B5EF4-FFF2-40B4-BE49-F238E27FC236}">
                <a16:creationId xmlns:a16="http://schemas.microsoft.com/office/drawing/2014/main" id="{8D1686CF-1B57-954F-8B19-0BE6565AB139}"/>
              </a:ext>
            </a:extLst>
          </p:cNvPr>
          <p:cNvSpPr/>
          <p:nvPr userDrawn="1"/>
        </p:nvSpPr>
        <p:spPr>
          <a:xfrm>
            <a:off x="7943750" y="393425"/>
            <a:ext cx="806700" cy="806700"/>
          </a:xfrm>
          <a:prstGeom prst="rect">
            <a:avLst/>
          </a:prstGeom>
          <a:solidFill>
            <a:srgbClr val="FFFFFF">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81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9">
            <a:lum/>
          </a:blip>
          <a:srcRect/>
          <a:stretch>
            <a:fillRect l="-34000" t="-7000" r="34000" b="-7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5" tIns="91425" rIns="91425" bIns="91425"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7" r:id="rId6"/>
    <p:sldLayoutId id="214748366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nogec.org/service-civique/copy_of_campagne-2022-2023-kit-complet/depot-des-projets-de-missions/accueillir-un-volontaire-international/canaux-de-recrutement-de-volontaires-europeens/@@ms-document_view"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red.educagri.fr/les-guides-du-red/"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fnogec.org/" TargetMode="External"/><Relationship Id="rId7"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mailto:m-gac@enseignement-catholique.fr" TargetMode="External"/><Relationship Id="rId5" Type="http://schemas.openxmlformats.org/officeDocument/2006/relationships/hyperlink" Target="mailto:stephanie.dumortier@cneap.fr" TargetMode="External"/><Relationship Id="rId4" Type="http://schemas.openxmlformats.org/officeDocument/2006/relationships/hyperlink" Target="mailto:service-civique@fnogec.org" TargetMode="Externa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BFE252B0-71AA-0C48-94CA-AF1CF162808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371746" y="1025028"/>
            <a:ext cx="6008817" cy="3427669"/>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5" name="Ellipse 4">
            <a:extLst>
              <a:ext uri="{FF2B5EF4-FFF2-40B4-BE49-F238E27FC236}">
                <a16:creationId xmlns:a16="http://schemas.microsoft.com/office/drawing/2014/main" id="{15FE25D6-8DBE-A945-85EE-3C1DEBA4686E}"/>
              </a:ext>
            </a:extLst>
          </p:cNvPr>
          <p:cNvSpPr/>
          <p:nvPr/>
        </p:nvSpPr>
        <p:spPr>
          <a:xfrm>
            <a:off x="2283962" y="4046479"/>
            <a:ext cx="1056705" cy="1056705"/>
          </a:xfrm>
          <a:prstGeom prst="ellipse">
            <a:avLst/>
          </a:prstGeom>
          <a:solidFill>
            <a:srgbClr val="6A8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Image 5">
            <a:extLst>
              <a:ext uri="{FF2B5EF4-FFF2-40B4-BE49-F238E27FC236}">
                <a16:creationId xmlns:a16="http://schemas.microsoft.com/office/drawing/2014/main" id="{09D0F6A6-8CDC-0947-9D7A-8A9F090072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1028" y="4175838"/>
            <a:ext cx="841838" cy="754374"/>
          </a:xfrm>
          <a:prstGeom prst="rect">
            <a:avLst/>
          </a:prstGeom>
        </p:spPr>
      </p:pic>
      <p:sp>
        <p:nvSpPr>
          <p:cNvPr id="7" name="Ellipse 6">
            <a:extLst>
              <a:ext uri="{FF2B5EF4-FFF2-40B4-BE49-F238E27FC236}">
                <a16:creationId xmlns:a16="http://schemas.microsoft.com/office/drawing/2014/main" id="{C27CBE4F-D82D-7D4C-9AE5-629F0E4DA47C}"/>
              </a:ext>
            </a:extLst>
          </p:cNvPr>
          <p:cNvSpPr/>
          <p:nvPr/>
        </p:nvSpPr>
        <p:spPr>
          <a:xfrm>
            <a:off x="4742495" y="1347854"/>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0" b="1"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264277" y="271445"/>
            <a:ext cx="83906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rPr>
              <a:t>WEBINAIRE SERVICE CIVIQUE : </a:t>
            </a:r>
            <a:r>
              <a:rPr kumimoji="0" lang="fr-FR" sz="2000" b="0" i="0" u="none" strike="noStrike" kern="0" cap="none" spc="0" normalizeH="0" baseline="0" noProof="0" dirty="0">
                <a:ln>
                  <a:noFill/>
                </a:ln>
                <a:solidFill>
                  <a:schemeClr val="tx1"/>
                </a:solidFill>
                <a:effectLst/>
                <a:uLnTx/>
                <a:uFillTx/>
                <a:latin typeface="Fira Sans Medium" panose="020B0503050000020004" pitchFamily="34"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latin typeface="Fira Sans Medium" panose="020B0503050000020004" pitchFamily="34" charset="0"/>
              </a:rPr>
              <a:t>Formation des établissements à l’accueil d’un volontaire en Service Civique </a:t>
            </a:r>
            <a:endPar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endParaRPr>
          </a:p>
        </p:txBody>
      </p: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Image 15">
            <a:extLst>
              <a:ext uri="{FF2B5EF4-FFF2-40B4-BE49-F238E27FC236}">
                <a16:creationId xmlns:a16="http://schemas.microsoft.com/office/drawing/2014/main" id="{CF169878-2C12-42C6-8CDF-C9D21FA54135}"/>
              </a:ext>
            </a:extLst>
          </p:cNvPr>
          <p:cNvPicPr>
            <a:picLocks noChangeAspect="1"/>
          </p:cNvPicPr>
          <p:nvPr/>
        </p:nvPicPr>
        <p:blipFill rotWithShape="1">
          <a:blip r:embed="rId5">
            <a:extLst>
              <a:ext uri="{28A0092B-C50C-407E-A947-70E740481C1C}">
                <a14:useLocalDpi xmlns:a14="http://schemas.microsoft.com/office/drawing/2010/main" val="0"/>
              </a:ext>
            </a:extLst>
          </a:blip>
          <a:srcRect b="10924"/>
          <a:stretch/>
        </p:blipFill>
        <p:spPr>
          <a:xfrm>
            <a:off x="33604" y="3722859"/>
            <a:ext cx="1525780" cy="1408309"/>
          </a:xfrm>
          <a:prstGeom prst="rect">
            <a:avLst/>
          </a:prstGeom>
        </p:spPr>
      </p:pic>
      <p:sp>
        <p:nvSpPr>
          <p:cNvPr id="3" name="ZoneTexte 2">
            <a:extLst>
              <a:ext uri="{FF2B5EF4-FFF2-40B4-BE49-F238E27FC236}">
                <a16:creationId xmlns:a16="http://schemas.microsoft.com/office/drawing/2014/main" id="{8A39B613-A013-4CC9-893A-AE5CB5F1DD08}"/>
              </a:ext>
            </a:extLst>
          </p:cNvPr>
          <p:cNvSpPr txBox="1"/>
          <p:nvPr/>
        </p:nvSpPr>
        <p:spPr>
          <a:xfrm>
            <a:off x="5072898" y="2443343"/>
            <a:ext cx="1899503" cy="369332"/>
          </a:xfrm>
          <a:prstGeom prst="rect">
            <a:avLst/>
          </a:prstGeom>
          <a:noFill/>
        </p:spPr>
        <p:txBody>
          <a:bodyPr wrap="square" rtlCol="0">
            <a:spAutoFit/>
          </a:bodyPr>
          <a:lstStyle/>
          <a:p>
            <a:pPr algn="ctr"/>
            <a:r>
              <a:rPr lang="fr-FR" sz="1800" b="1" dirty="0">
                <a:solidFill>
                  <a:schemeClr val="bg1"/>
                </a:solidFill>
              </a:rPr>
              <a:t>31 Aout 2023 </a:t>
            </a:r>
          </a:p>
        </p:txBody>
      </p:sp>
    </p:spTree>
    <p:extLst>
      <p:ext uri="{BB962C8B-B14F-4D97-AF65-F5344CB8AC3E}">
        <p14:creationId xmlns:p14="http://schemas.microsoft.com/office/powerpoint/2010/main" val="262404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552BB-303F-C6D3-354A-9562E89BF2D7}"/>
              </a:ext>
            </a:extLst>
          </p:cNvPr>
          <p:cNvSpPr>
            <a:spLocks noGrp="1"/>
          </p:cNvSpPr>
          <p:nvPr>
            <p:ph type="title"/>
          </p:nvPr>
        </p:nvSpPr>
        <p:spPr/>
        <p:txBody>
          <a:bodyPr/>
          <a:lstStyle/>
          <a:p>
            <a:r>
              <a:rPr lang="fr-FR" dirty="0"/>
              <a:t>FOCUS sur les formations </a:t>
            </a:r>
          </a:p>
        </p:txBody>
      </p:sp>
      <p:sp>
        <p:nvSpPr>
          <p:cNvPr id="3" name="Espace réservé du texte 2">
            <a:extLst>
              <a:ext uri="{FF2B5EF4-FFF2-40B4-BE49-F238E27FC236}">
                <a16:creationId xmlns:a16="http://schemas.microsoft.com/office/drawing/2014/main" id="{7E11E2A2-1B75-E131-28D4-080B6A5C7DB4}"/>
              </a:ext>
            </a:extLst>
          </p:cNvPr>
          <p:cNvSpPr>
            <a:spLocks noGrp="1"/>
          </p:cNvSpPr>
          <p:nvPr>
            <p:ph type="body" idx="1"/>
          </p:nvPr>
        </p:nvSpPr>
        <p:spPr>
          <a:xfrm>
            <a:off x="1289050" y="1349141"/>
            <a:ext cx="7854950" cy="2938500"/>
          </a:xfrm>
        </p:spPr>
        <p:txBody>
          <a:bodyPr/>
          <a:lstStyle/>
          <a:p>
            <a:r>
              <a:rPr lang="fr-FR" u="sng" dirty="0"/>
              <a:t>Formation des volontaires </a:t>
            </a:r>
            <a:r>
              <a:rPr lang="fr-FR" dirty="0"/>
              <a:t>sur </a:t>
            </a:r>
            <a:r>
              <a:rPr lang="fr-FR" b="1" dirty="0"/>
              <a:t>2 jours consécutifs </a:t>
            </a:r>
          </a:p>
          <a:p>
            <a:pPr lvl="1"/>
            <a:r>
              <a:rPr lang="fr-FR" dirty="0"/>
              <a:t>en région ( voir avec vos gestionnaires UDO-URO)</a:t>
            </a:r>
          </a:p>
          <a:p>
            <a:pPr lvl="1"/>
            <a:r>
              <a:rPr lang="fr-FR" dirty="0"/>
              <a:t>2 sessions sur Paris, 10-11 janvier et 14-15 février pour les établissements gérés par la Fnogec et les volontaires étrangers (14-15 février)</a:t>
            </a:r>
          </a:p>
        </p:txBody>
      </p:sp>
      <p:sp>
        <p:nvSpPr>
          <p:cNvPr id="4" name="Espace réservé du numéro de diapositive 3">
            <a:extLst>
              <a:ext uri="{FF2B5EF4-FFF2-40B4-BE49-F238E27FC236}">
                <a16:creationId xmlns:a16="http://schemas.microsoft.com/office/drawing/2014/main" id="{2D1D9F2F-D07B-146D-D153-92BB95C584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10</a:t>
            </a:fld>
            <a:endParaRPr lang="fr-FR"/>
          </a:p>
        </p:txBody>
      </p:sp>
    </p:spTree>
    <p:extLst>
      <p:ext uri="{BB962C8B-B14F-4D97-AF65-F5344CB8AC3E}">
        <p14:creationId xmlns:p14="http://schemas.microsoft.com/office/powerpoint/2010/main" val="249803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AE2A6D-8841-49DC-B450-BE6D49706CC4}"/>
              </a:ext>
            </a:extLst>
          </p:cNvPr>
          <p:cNvSpPr>
            <a:spLocks noGrp="1"/>
          </p:cNvSpPr>
          <p:nvPr>
            <p:ph type="title"/>
          </p:nvPr>
        </p:nvSpPr>
        <p:spPr/>
        <p:txBody>
          <a:bodyPr/>
          <a:lstStyle/>
          <a:p>
            <a:r>
              <a:rPr lang="fr-FR" dirty="0"/>
              <a:t>Les caractéristiques de cet engagement </a:t>
            </a:r>
          </a:p>
        </p:txBody>
      </p:sp>
      <p:sp>
        <p:nvSpPr>
          <p:cNvPr id="3" name="Espace réservé du texte 2">
            <a:extLst>
              <a:ext uri="{FF2B5EF4-FFF2-40B4-BE49-F238E27FC236}">
                <a16:creationId xmlns:a16="http://schemas.microsoft.com/office/drawing/2014/main" id="{54D19381-3F64-47B9-ACEF-FD81FC6CE501}"/>
              </a:ext>
            </a:extLst>
          </p:cNvPr>
          <p:cNvSpPr>
            <a:spLocks noGrp="1"/>
          </p:cNvSpPr>
          <p:nvPr>
            <p:ph type="body" idx="1"/>
          </p:nvPr>
        </p:nvSpPr>
        <p:spPr>
          <a:xfrm>
            <a:off x="1232848" y="1228515"/>
            <a:ext cx="7788321" cy="3521309"/>
          </a:xfrm>
        </p:spPr>
        <p:txBody>
          <a:bodyPr/>
          <a:lstStyle/>
          <a:p>
            <a:r>
              <a:rPr lang="fr-FR" sz="2400" b="1" dirty="0"/>
              <a:t>Vigilance ! </a:t>
            </a:r>
          </a:p>
          <a:p>
            <a:pPr lvl="1">
              <a:buFont typeface="Wingdings" pitchFamily="2" charset="2"/>
              <a:buChar char="§"/>
            </a:pPr>
            <a:r>
              <a:rPr lang="fr-FR" sz="2000" dirty="0"/>
              <a:t>Volontariat (cadre légal spécifique)</a:t>
            </a:r>
          </a:p>
          <a:p>
            <a:pPr lvl="1">
              <a:buFont typeface="Wingdings" pitchFamily="2" charset="2"/>
              <a:buChar char="§"/>
            </a:pPr>
            <a:endParaRPr lang="fr-FR" sz="2000" dirty="0"/>
          </a:p>
          <a:p>
            <a:pPr lvl="1">
              <a:buFont typeface="Wingdings" pitchFamily="2" charset="2"/>
              <a:buChar char="§"/>
            </a:pPr>
            <a:r>
              <a:rPr lang="fr-FR" sz="2000" dirty="0"/>
              <a:t>Il ne remplace pas, même exceptionnellement, un enseignant</a:t>
            </a:r>
          </a:p>
          <a:p>
            <a:pPr lvl="1">
              <a:buFont typeface="Wingdings" pitchFamily="2" charset="2"/>
              <a:buChar char="§"/>
            </a:pPr>
            <a:r>
              <a:rPr lang="fr-FR" sz="2000" dirty="0"/>
              <a:t>Il ne fait pas le travail d’un salarié ( ex assistant de langue, AVS … ) </a:t>
            </a:r>
          </a:p>
          <a:p>
            <a:pPr lvl="1">
              <a:buFont typeface="Wingdings" pitchFamily="2" charset="2"/>
              <a:buChar char="§"/>
            </a:pPr>
            <a:r>
              <a:rPr lang="fr-FR" sz="2000" dirty="0"/>
              <a:t>Pas de lien de subordination (Pas code du travail) </a:t>
            </a:r>
          </a:p>
          <a:p>
            <a:pPr lvl="1">
              <a:buFont typeface="Wingdings" pitchFamily="2" charset="2"/>
              <a:buChar char="§"/>
            </a:pPr>
            <a:r>
              <a:rPr lang="fr-FR" sz="2000" dirty="0"/>
              <a:t>Pas stagiaire  (mise en pratique connaissance et formations) </a:t>
            </a:r>
          </a:p>
          <a:p>
            <a:pPr lvl="1">
              <a:buFont typeface="Wingdings" pitchFamily="2" charset="2"/>
              <a:buChar char="§"/>
            </a:pPr>
            <a:r>
              <a:rPr lang="fr-FR" sz="2000" dirty="0"/>
              <a:t>Pas bénévolat (pas de cadre légal) </a:t>
            </a:r>
          </a:p>
        </p:txBody>
      </p:sp>
      <p:sp>
        <p:nvSpPr>
          <p:cNvPr id="4" name="Espace réservé du numéro de diapositive 3">
            <a:extLst>
              <a:ext uri="{FF2B5EF4-FFF2-40B4-BE49-F238E27FC236}">
                <a16:creationId xmlns:a16="http://schemas.microsoft.com/office/drawing/2014/main" id="{98E39045-D641-4C31-945E-D2796245EB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11</a:t>
            </a:fld>
            <a:endParaRPr lang="fr-FR"/>
          </a:p>
        </p:txBody>
      </p:sp>
    </p:spTree>
    <p:extLst>
      <p:ext uri="{BB962C8B-B14F-4D97-AF65-F5344CB8AC3E}">
        <p14:creationId xmlns:p14="http://schemas.microsoft.com/office/powerpoint/2010/main" val="150520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722FF-6516-4A72-812D-D5E1E0CB2461}"/>
              </a:ext>
            </a:extLst>
          </p:cNvPr>
          <p:cNvSpPr>
            <a:spLocks noGrp="1"/>
          </p:cNvSpPr>
          <p:nvPr>
            <p:ph type="title"/>
          </p:nvPr>
        </p:nvSpPr>
        <p:spPr/>
        <p:txBody>
          <a:bodyPr/>
          <a:lstStyle/>
          <a:p>
            <a:r>
              <a:rPr lang="fr-FR" dirty="0"/>
              <a:t>Les caractéristiques de cet engagement pour les volontaires européens et internationaux</a:t>
            </a:r>
          </a:p>
        </p:txBody>
      </p:sp>
      <p:sp>
        <p:nvSpPr>
          <p:cNvPr id="3" name="Espace réservé du texte 2">
            <a:extLst>
              <a:ext uri="{FF2B5EF4-FFF2-40B4-BE49-F238E27FC236}">
                <a16:creationId xmlns:a16="http://schemas.microsoft.com/office/drawing/2014/main" id="{03DB56B7-D5D8-493D-87E8-C7E54F589D0F}"/>
              </a:ext>
            </a:extLst>
          </p:cNvPr>
          <p:cNvSpPr>
            <a:spLocks noGrp="1"/>
          </p:cNvSpPr>
          <p:nvPr>
            <p:ph type="body" idx="1"/>
          </p:nvPr>
        </p:nvSpPr>
        <p:spPr>
          <a:xfrm>
            <a:off x="1556331" y="1200176"/>
            <a:ext cx="7085700" cy="3469796"/>
          </a:xfrm>
        </p:spPr>
        <p:txBody>
          <a:bodyPr/>
          <a:lstStyle/>
          <a:p>
            <a:pPr lvl="3"/>
            <a:endParaRPr lang="fr-FR" sz="1800" dirty="0"/>
          </a:p>
          <a:p>
            <a:r>
              <a:rPr lang="fr-FR" sz="1800" dirty="0"/>
              <a:t>Durée jusqu’à 10 mois</a:t>
            </a:r>
          </a:p>
          <a:p>
            <a:r>
              <a:rPr lang="fr-FR" sz="1800" dirty="0"/>
              <a:t>Hébergement et repas</a:t>
            </a:r>
          </a:p>
          <a:p>
            <a:r>
              <a:rPr lang="fr-FR" sz="1800" dirty="0"/>
              <a:t> Prise en charge du transport international aller-retour </a:t>
            </a:r>
          </a:p>
          <a:p>
            <a:r>
              <a:rPr lang="fr-FR" sz="1800" dirty="0"/>
              <a:t>Hébergement (se substitue au versement des 113,02 €) </a:t>
            </a:r>
          </a:p>
          <a:p>
            <a:r>
              <a:rPr lang="fr-FR" sz="1800" dirty="0"/>
              <a:t>Prise en charge assurance maladie et assurance rapatriement </a:t>
            </a:r>
          </a:p>
          <a:p>
            <a:r>
              <a:rPr lang="fr-FR" sz="1800" dirty="0"/>
              <a:t>Facilitations diverses</a:t>
            </a:r>
          </a:p>
          <a:p>
            <a:r>
              <a:rPr lang="fr-FR" sz="1800" dirty="0"/>
              <a:t>Formalités administratives</a:t>
            </a:r>
          </a:p>
          <a:p>
            <a:endParaRPr lang="fr-FR" sz="1800" dirty="0"/>
          </a:p>
          <a:p>
            <a:endParaRPr lang="fr-FR" dirty="0"/>
          </a:p>
        </p:txBody>
      </p:sp>
      <p:pic>
        <p:nvPicPr>
          <p:cNvPr id="4" name="Image 3" descr="Une image contenant ballon, aéronef, boule&#10;&#10;Description générée automatiquement">
            <a:extLst>
              <a:ext uri="{FF2B5EF4-FFF2-40B4-BE49-F238E27FC236}">
                <a16:creationId xmlns:a16="http://schemas.microsoft.com/office/drawing/2014/main" id="{0F601E27-40E5-41CC-907A-B42B49BC7B9C}"/>
              </a:ext>
            </a:extLst>
          </p:cNvPr>
          <p:cNvPicPr>
            <a:picLocks noChangeAspect="1"/>
          </p:cNvPicPr>
          <p:nvPr/>
        </p:nvPicPr>
        <p:blipFill>
          <a:blip r:embed="rId3"/>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556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avantages </a:t>
            </a:r>
            <a:endParaRPr dirty="0"/>
          </a:p>
        </p:txBody>
      </p:sp>
      <p:sp>
        <p:nvSpPr>
          <p:cNvPr id="176" name="Google Shape;176;p22"/>
          <p:cNvSpPr txBox="1">
            <a:spLocks noGrp="1"/>
          </p:cNvSpPr>
          <p:nvPr>
            <p:ph type="body" idx="1"/>
          </p:nvPr>
        </p:nvSpPr>
        <p:spPr>
          <a:xfrm>
            <a:off x="1560175" y="1219201"/>
            <a:ext cx="2317500" cy="3374700"/>
          </a:xfrm>
          <a:prstGeom prst="rect">
            <a:avLst/>
          </a:prstGeom>
        </p:spPr>
        <p:txBody>
          <a:bodyPr spcFirstLastPara="1" wrap="square" lIns="91425" tIns="91425" rIns="91425" bIns="91425" anchor="t" anchorCtr="0">
            <a:noAutofit/>
          </a:bodyPr>
          <a:lstStyle/>
          <a:p>
            <a:pPr marL="0" indent="0">
              <a:buNone/>
            </a:pPr>
            <a:r>
              <a:rPr lang="fr-FR" b="1" dirty="0"/>
              <a:t>Société</a:t>
            </a:r>
            <a:endParaRPr lang="fr-FR" dirty="0"/>
          </a:p>
          <a:p>
            <a:pPr marL="285750" indent="-285750"/>
            <a:r>
              <a:rPr lang="fr-FR" dirty="0"/>
              <a:t>Sert l’intérêt général</a:t>
            </a:r>
          </a:p>
          <a:p>
            <a:pPr marL="285750" indent="-285750"/>
            <a:r>
              <a:rPr lang="fr-FR" dirty="0"/>
              <a:t>Exemple de citoyenneté  à valoriser auprès des élèves </a:t>
            </a:r>
          </a:p>
          <a:p>
            <a:pPr marL="0" lvl="0" indent="0" algn="l" rtl="0">
              <a:spcBef>
                <a:spcPts val="600"/>
              </a:spcBef>
              <a:spcAft>
                <a:spcPts val="0"/>
              </a:spcAft>
              <a:buNone/>
            </a:pPr>
            <a:endParaRPr dirty="0"/>
          </a:p>
        </p:txBody>
      </p:sp>
      <p:sp>
        <p:nvSpPr>
          <p:cNvPr id="177" name="Google Shape;177;p22"/>
          <p:cNvSpPr txBox="1">
            <a:spLocks noGrp="1"/>
          </p:cNvSpPr>
          <p:nvPr>
            <p:ph type="body" idx="2"/>
          </p:nvPr>
        </p:nvSpPr>
        <p:spPr>
          <a:xfrm>
            <a:off x="3605645" y="1216456"/>
            <a:ext cx="2589530" cy="3374700"/>
          </a:xfrm>
          <a:prstGeom prst="rect">
            <a:avLst/>
          </a:prstGeom>
        </p:spPr>
        <p:txBody>
          <a:bodyPr spcFirstLastPara="1" wrap="square" lIns="91425" tIns="91425" rIns="91425" bIns="91425" anchor="t" anchorCtr="0">
            <a:noAutofit/>
          </a:bodyPr>
          <a:lstStyle/>
          <a:p>
            <a:pPr marL="0" indent="0">
              <a:buNone/>
            </a:pPr>
            <a:r>
              <a:rPr lang="fr-FR" b="1" dirty="0"/>
              <a:t>L’établissement </a:t>
            </a:r>
          </a:p>
          <a:p>
            <a:pPr marL="285750" indent="-285750"/>
            <a:r>
              <a:rPr lang="fr-FR" dirty="0"/>
              <a:t>Permet de mettre en place des projets </a:t>
            </a:r>
          </a:p>
          <a:p>
            <a:pPr marL="285750" indent="-285750"/>
            <a:r>
              <a:rPr lang="fr-FR" dirty="0"/>
              <a:t>Nouvelle énergie </a:t>
            </a:r>
          </a:p>
          <a:p>
            <a:pPr marL="285750" indent="-285750"/>
            <a:r>
              <a:rPr lang="fr-FR" dirty="0"/>
              <a:t>Répond aux valeurs de l’école catholique</a:t>
            </a:r>
          </a:p>
          <a:p>
            <a:pPr marL="285750" indent="-285750"/>
            <a:r>
              <a:rPr lang="fr-FR" dirty="0"/>
              <a:t>Richesse pour le tuteur</a:t>
            </a:r>
          </a:p>
          <a:p>
            <a:pPr marL="285750" indent="-285750"/>
            <a:r>
              <a:rPr lang="fr-FR" dirty="0"/>
              <a:t>Vivier pour d’éventuels recrutements </a:t>
            </a:r>
            <a:endParaRPr dirty="0"/>
          </a:p>
        </p:txBody>
      </p:sp>
      <p:sp>
        <p:nvSpPr>
          <p:cNvPr id="178" name="Google Shape;178;p22"/>
          <p:cNvSpPr txBox="1">
            <a:spLocks noGrp="1"/>
          </p:cNvSpPr>
          <p:nvPr>
            <p:ph type="body" idx="3"/>
          </p:nvPr>
        </p:nvSpPr>
        <p:spPr>
          <a:xfrm>
            <a:off x="6432900" y="1219880"/>
            <a:ext cx="2317500" cy="3374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b="1" dirty="0"/>
              <a:t>Le volontaire</a:t>
            </a:r>
          </a:p>
          <a:p>
            <a:pPr marL="285750" indent="-285750"/>
            <a:r>
              <a:rPr lang="fr-FR" dirty="0"/>
              <a:t>1</a:t>
            </a:r>
            <a:r>
              <a:rPr lang="fr-FR" baseline="30000" dirty="0"/>
              <a:t>ère </a:t>
            </a:r>
            <a:r>
              <a:rPr lang="fr-FR" dirty="0"/>
              <a:t>expérience </a:t>
            </a:r>
          </a:p>
          <a:p>
            <a:pPr marL="285750" indent="-285750"/>
            <a:r>
              <a:rPr lang="fr-FR" dirty="0"/>
              <a:t>Prise de confiance </a:t>
            </a:r>
          </a:p>
          <a:p>
            <a:pPr marL="285750" indent="-285750"/>
            <a:r>
              <a:rPr lang="fr-FR" dirty="0"/>
              <a:t>Formateur</a:t>
            </a:r>
          </a:p>
          <a:p>
            <a:pPr marL="285750" indent="-285750"/>
            <a:r>
              <a:rPr lang="fr-FR" dirty="0"/>
              <a:t>Expérience reconnue et valorisée</a:t>
            </a:r>
            <a:endParaRPr dirty="0"/>
          </a:p>
          <a:p>
            <a:pPr marL="0" lvl="0" indent="0" algn="l" rtl="0">
              <a:spcBef>
                <a:spcPts val="600"/>
              </a:spcBef>
              <a:spcAft>
                <a:spcPts val="0"/>
              </a:spcAft>
              <a:buNone/>
            </a:pPr>
            <a:endParaRPr dirty="0"/>
          </a:p>
        </p:txBody>
      </p:sp>
      <p:sp>
        <p:nvSpPr>
          <p:cNvPr id="179" name="Google Shape;179;p22"/>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8" name="Google Shape;510;p39">
            <a:extLst>
              <a:ext uri="{FF2B5EF4-FFF2-40B4-BE49-F238E27FC236}">
                <a16:creationId xmlns:a16="http://schemas.microsoft.com/office/drawing/2014/main" id="{5C59ABBF-CDFE-4E57-9ACA-D37CDD116B02}"/>
              </a:ext>
            </a:extLst>
          </p:cNvPr>
          <p:cNvSpPr/>
          <p:nvPr/>
        </p:nvSpPr>
        <p:spPr>
          <a:xfrm>
            <a:off x="8042937" y="471318"/>
            <a:ext cx="655212" cy="651013"/>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6A88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00263"/>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14</a:t>
            </a:fld>
            <a:endParaRPr lang="fr-FR"/>
          </a:p>
        </p:txBody>
      </p:sp>
      <p:graphicFrame>
        <p:nvGraphicFramePr>
          <p:cNvPr id="9" name="Graphique 8">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771372057"/>
              </p:ext>
            </p:extLst>
          </p:nvPr>
        </p:nvGraphicFramePr>
        <p:xfrm>
          <a:off x="291993" y="1206963"/>
          <a:ext cx="8613802" cy="4043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Bulle narrative : rectangle 9">
            <a:extLst>
              <a:ext uri="{FF2B5EF4-FFF2-40B4-BE49-F238E27FC236}">
                <a16:creationId xmlns:a16="http://schemas.microsoft.com/office/drawing/2014/main" id="{299595C9-D8E3-2D56-E91A-223603DDF716}"/>
              </a:ext>
            </a:extLst>
          </p:cNvPr>
          <p:cNvSpPr/>
          <p:nvPr/>
        </p:nvSpPr>
        <p:spPr>
          <a:xfrm>
            <a:off x="7980840" y="2013663"/>
            <a:ext cx="1076325" cy="303085"/>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100" dirty="0"/>
              <a:t>PREVISION</a:t>
            </a:r>
          </a:p>
        </p:txBody>
      </p:sp>
    </p:spTree>
    <p:extLst>
      <p:ext uri="{BB962C8B-B14F-4D97-AF65-F5344CB8AC3E}">
        <p14:creationId xmlns:p14="http://schemas.microsoft.com/office/powerpoint/2010/main" val="131965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00263"/>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15</a:t>
            </a:fld>
            <a:endParaRPr lang="fr-FR"/>
          </a:p>
        </p:txBody>
      </p:sp>
      <p:pic>
        <p:nvPicPr>
          <p:cNvPr id="6" name="Image 5" descr="Une image contenant ballon, aéronef, boule&#10;&#10;Description générée automatiquement">
            <a:extLst>
              <a:ext uri="{FF2B5EF4-FFF2-40B4-BE49-F238E27FC236}">
                <a16:creationId xmlns:a16="http://schemas.microsoft.com/office/drawing/2014/main" id="{68F80177-70BA-48FE-8061-B62F797005CE}"/>
              </a:ext>
            </a:extLst>
          </p:cNvPr>
          <p:cNvPicPr>
            <a:picLocks noChangeAspect="1"/>
          </p:cNvPicPr>
          <p:nvPr/>
        </p:nvPicPr>
        <p:blipFill>
          <a:blip r:embed="rId3"/>
          <a:stretch>
            <a:fillRect/>
          </a:stretch>
        </p:blipFill>
        <p:spPr>
          <a:xfrm>
            <a:off x="7692279" y="306145"/>
            <a:ext cx="1100328" cy="1097280"/>
          </a:xfrm>
          <a:prstGeom prst="rect">
            <a:avLst/>
          </a:prstGeom>
        </p:spPr>
      </p:pic>
      <p:pic>
        <p:nvPicPr>
          <p:cNvPr id="5" name="Image 4">
            <a:extLst>
              <a:ext uri="{FF2B5EF4-FFF2-40B4-BE49-F238E27FC236}">
                <a16:creationId xmlns:a16="http://schemas.microsoft.com/office/drawing/2014/main" id="{D6545092-E2C3-8047-9139-CF9CE35AFFD8}"/>
              </a:ext>
            </a:extLst>
          </p:cNvPr>
          <p:cNvPicPr>
            <a:picLocks noChangeAspect="1"/>
          </p:cNvPicPr>
          <p:nvPr/>
        </p:nvPicPr>
        <p:blipFill>
          <a:blip r:embed="rId4"/>
          <a:stretch>
            <a:fillRect/>
          </a:stretch>
        </p:blipFill>
        <p:spPr>
          <a:xfrm>
            <a:off x="1310151" y="1403425"/>
            <a:ext cx="7482456" cy="3315580"/>
          </a:xfrm>
          <a:prstGeom prst="rect">
            <a:avLst/>
          </a:prstGeom>
        </p:spPr>
      </p:pic>
    </p:spTree>
    <p:extLst>
      <p:ext uri="{BB962C8B-B14F-4D97-AF65-F5344CB8AC3E}">
        <p14:creationId xmlns:p14="http://schemas.microsoft.com/office/powerpoint/2010/main" val="164479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41340" y="433376"/>
            <a:ext cx="6739500" cy="806700"/>
          </a:xfrm>
        </p:spPr>
        <p:txBody>
          <a:bodyPr/>
          <a:lstStyle/>
          <a:p>
            <a:r>
              <a:rPr lang="fr-FR" dirty="0"/>
              <a:t>Succès dans l’Enseignement catholique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a:xfrm>
            <a:off x="8750400" y="4272870"/>
            <a:ext cx="393600" cy="393600"/>
          </a:xfrm>
        </p:spPr>
        <p:txBody>
          <a:bodyPr/>
          <a:lstStyle/>
          <a:p>
            <a:pPr marL="0" lvl="0" indent="0" algn="ctr" rtl="0">
              <a:spcBef>
                <a:spcPts val="0"/>
              </a:spcBef>
              <a:spcAft>
                <a:spcPts val="0"/>
              </a:spcAft>
              <a:buNone/>
            </a:pPr>
            <a:fld id="{00000000-1234-1234-1234-123412341234}" type="slidenum">
              <a:rPr lang="fr-FR" smtClean="0"/>
              <a:t>16</a:t>
            </a:fld>
            <a:endParaRPr lang="fr-FR"/>
          </a:p>
        </p:txBody>
      </p:sp>
      <p:pic>
        <p:nvPicPr>
          <p:cNvPr id="6" name="Image 5" descr="Une image contenant ballon, aéronef, boule&#10;&#10;Description générée automatiquement">
            <a:extLst>
              <a:ext uri="{FF2B5EF4-FFF2-40B4-BE49-F238E27FC236}">
                <a16:creationId xmlns:a16="http://schemas.microsoft.com/office/drawing/2014/main" id="{68F80177-70BA-48FE-8061-B62F797005CE}"/>
              </a:ext>
            </a:extLst>
          </p:cNvPr>
          <p:cNvPicPr>
            <a:picLocks noChangeAspect="1"/>
          </p:cNvPicPr>
          <p:nvPr/>
        </p:nvPicPr>
        <p:blipFill>
          <a:blip r:embed="rId3"/>
          <a:stretch>
            <a:fillRect/>
          </a:stretch>
        </p:blipFill>
        <p:spPr>
          <a:xfrm>
            <a:off x="7692279" y="339258"/>
            <a:ext cx="1100328" cy="1097280"/>
          </a:xfrm>
          <a:prstGeom prst="rect">
            <a:avLst/>
          </a:prstGeom>
        </p:spPr>
      </p:pic>
      <p:pic>
        <p:nvPicPr>
          <p:cNvPr id="11" name="Image 10">
            <a:extLst>
              <a:ext uri="{FF2B5EF4-FFF2-40B4-BE49-F238E27FC236}">
                <a16:creationId xmlns:a16="http://schemas.microsoft.com/office/drawing/2014/main" id="{CCEC7FEB-5579-1521-3EBE-BA2DD7128CB4}"/>
              </a:ext>
            </a:extLst>
          </p:cNvPr>
          <p:cNvPicPr>
            <a:picLocks noChangeAspect="1"/>
          </p:cNvPicPr>
          <p:nvPr/>
        </p:nvPicPr>
        <p:blipFill>
          <a:blip r:embed="rId4"/>
          <a:stretch>
            <a:fillRect/>
          </a:stretch>
        </p:blipFill>
        <p:spPr>
          <a:xfrm>
            <a:off x="1558883" y="1278686"/>
            <a:ext cx="1143000" cy="762000"/>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81D7561B-094D-23C5-5602-499EE2C793A3}"/>
              </a:ext>
            </a:extLst>
          </p:cNvPr>
          <p:cNvPicPr>
            <a:picLocks noChangeAspect="1"/>
          </p:cNvPicPr>
          <p:nvPr/>
        </p:nvPicPr>
        <p:blipFill>
          <a:blip r:embed="rId5"/>
          <a:stretch>
            <a:fillRect/>
          </a:stretch>
        </p:blipFill>
        <p:spPr>
          <a:xfrm>
            <a:off x="3082883" y="1290878"/>
            <a:ext cx="1210051" cy="806701"/>
          </a:xfrm>
          <a:prstGeom prst="rect">
            <a:avLst/>
          </a:prstGeom>
        </p:spPr>
      </p:pic>
      <p:pic>
        <p:nvPicPr>
          <p:cNvPr id="15" name="Image 14" descr="Une image contenant texte, clipart&#10;&#10;Description générée automatiquement">
            <a:extLst>
              <a:ext uri="{FF2B5EF4-FFF2-40B4-BE49-F238E27FC236}">
                <a16:creationId xmlns:a16="http://schemas.microsoft.com/office/drawing/2014/main" id="{F67906B2-3E92-E161-1F51-B4FEDD1F2842}"/>
              </a:ext>
            </a:extLst>
          </p:cNvPr>
          <p:cNvPicPr>
            <a:picLocks noChangeAspect="1"/>
          </p:cNvPicPr>
          <p:nvPr/>
        </p:nvPicPr>
        <p:blipFill>
          <a:blip r:embed="rId6"/>
          <a:stretch>
            <a:fillRect/>
          </a:stretch>
        </p:blipFill>
        <p:spPr>
          <a:xfrm>
            <a:off x="4696201" y="1314245"/>
            <a:ext cx="1210051" cy="762000"/>
          </a:xfrm>
          <a:prstGeom prst="rect">
            <a:avLst/>
          </a:prstGeom>
        </p:spPr>
      </p:pic>
      <p:pic>
        <p:nvPicPr>
          <p:cNvPr id="17" name="Image 16">
            <a:extLst>
              <a:ext uri="{FF2B5EF4-FFF2-40B4-BE49-F238E27FC236}">
                <a16:creationId xmlns:a16="http://schemas.microsoft.com/office/drawing/2014/main" id="{E3B706A6-4625-C635-D2E1-1755BF8501BC}"/>
              </a:ext>
            </a:extLst>
          </p:cNvPr>
          <p:cNvPicPr>
            <a:picLocks noChangeAspect="1"/>
          </p:cNvPicPr>
          <p:nvPr/>
        </p:nvPicPr>
        <p:blipFill>
          <a:blip r:embed="rId7"/>
          <a:stretch>
            <a:fillRect/>
          </a:stretch>
        </p:blipFill>
        <p:spPr>
          <a:xfrm>
            <a:off x="6552057" y="1303088"/>
            <a:ext cx="1210523" cy="806700"/>
          </a:xfrm>
          <a:prstGeom prst="rect">
            <a:avLst/>
          </a:prstGeom>
        </p:spPr>
      </p:pic>
      <p:sp>
        <p:nvSpPr>
          <p:cNvPr id="18" name="ZoneTexte 17">
            <a:extLst>
              <a:ext uri="{FF2B5EF4-FFF2-40B4-BE49-F238E27FC236}">
                <a16:creationId xmlns:a16="http://schemas.microsoft.com/office/drawing/2014/main" id="{DE990E54-D35B-197B-BE92-5C009F63BD28}"/>
              </a:ext>
            </a:extLst>
          </p:cNvPr>
          <p:cNvSpPr txBox="1"/>
          <p:nvPr/>
        </p:nvSpPr>
        <p:spPr>
          <a:xfrm>
            <a:off x="1369879" y="2122229"/>
            <a:ext cx="6872564" cy="338554"/>
          </a:xfrm>
          <a:prstGeom prst="rect">
            <a:avLst/>
          </a:prstGeom>
          <a:noFill/>
        </p:spPr>
        <p:txBody>
          <a:bodyPr wrap="square" rtlCol="0">
            <a:spAutoFit/>
          </a:bodyPr>
          <a:lstStyle/>
          <a:p>
            <a:r>
              <a:rPr lang="fr-FR" sz="1600" dirty="0"/>
              <a:t>   Inde (12)             Ghana  (10)         Philippines (7)        Burkina Faso (4)</a:t>
            </a:r>
          </a:p>
        </p:txBody>
      </p:sp>
      <p:sp>
        <p:nvSpPr>
          <p:cNvPr id="27" name="ZoneTexte 26">
            <a:extLst>
              <a:ext uri="{FF2B5EF4-FFF2-40B4-BE49-F238E27FC236}">
                <a16:creationId xmlns:a16="http://schemas.microsoft.com/office/drawing/2014/main" id="{2D4E6187-5CA8-5D48-CEBA-F802BA98D801}"/>
              </a:ext>
            </a:extLst>
          </p:cNvPr>
          <p:cNvSpPr txBox="1"/>
          <p:nvPr/>
        </p:nvSpPr>
        <p:spPr>
          <a:xfrm>
            <a:off x="1442465" y="3401669"/>
            <a:ext cx="6573756" cy="338554"/>
          </a:xfrm>
          <a:prstGeom prst="rect">
            <a:avLst/>
          </a:prstGeom>
          <a:noFill/>
        </p:spPr>
        <p:txBody>
          <a:bodyPr wrap="square" rtlCol="0">
            <a:spAutoFit/>
          </a:bodyPr>
          <a:lstStyle/>
          <a:p>
            <a:r>
              <a:rPr lang="fr-FR" sz="1600" dirty="0"/>
              <a:t>Cambodge (4)         Liban (4)          Brésil  (3)              Pérou (3) </a:t>
            </a:r>
          </a:p>
        </p:txBody>
      </p:sp>
      <p:pic>
        <p:nvPicPr>
          <p:cNvPr id="31" name="Image 30">
            <a:extLst>
              <a:ext uri="{FF2B5EF4-FFF2-40B4-BE49-F238E27FC236}">
                <a16:creationId xmlns:a16="http://schemas.microsoft.com/office/drawing/2014/main" id="{063DCB0E-8F3D-5C17-05D3-E9A97F8C1A0C}"/>
              </a:ext>
            </a:extLst>
          </p:cNvPr>
          <p:cNvPicPr>
            <a:picLocks noChangeAspect="1"/>
          </p:cNvPicPr>
          <p:nvPr/>
        </p:nvPicPr>
        <p:blipFill>
          <a:blip r:embed="rId8"/>
          <a:stretch>
            <a:fillRect/>
          </a:stretch>
        </p:blipFill>
        <p:spPr>
          <a:xfrm>
            <a:off x="6235995" y="2593685"/>
            <a:ext cx="1143000" cy="762000"/>
          </a:xfrm>
          <a:prstGeom prst="rect">
            <a:avLst/>
          </a:prstGeom>
        </p:spPr>
      </p:pic>
      <p:pic>
        <p:nvPicPr>
          <p:cNvPr id="32" name="Image 31" descr="Une image contenant texte&#10;&#10;Description générée automatiquement">
            <a:extLst>
              <a:ext uri="{FF2B5EF4-FFF2-40B4-BE49-F238E27FC236}">
                <a16:creationId xmlns:a16="http://schemas.microsoft.com/office/drawing/2014/main" id="{5A5CF88E-2009-A45E-D929-B680DFFE3E6A}"/>
              </a:ext>
            </a:extLst>
          </p:cNvPr>
          <p:cNvPicPr>
            <a:picLocks noChangeAspect="1"/>
          </p:cNvPicPr>
          <p:nvPr/>
        </p:nvPicPr>
        <p:blipFill>
          <a:blip r:embed="rId9"/>
          <a:stretch>
            <a:fillRect/>
          </a:stretch>
        </p:blipFill>
        <p:spPr>
          <a:xfrm>
            <a:off x="1558883" y="2549908"/>
            <a:ext cx="1190625" cy="818510"/>
          </a:xfrm>
          <a:prstGeom prst="rect">
            <a:avLst/>
          </a:prstGeom>
        </p:spPr>
      </p:pic>
      <p:pic>
        <p:nvPicPr>
          <p:cNvPr id="33" name="Image 32">
            <a:extLst>
              <a:ext uri="{FF2B5EF4-FFF2-40B4-BE49-F238E27FC236}">
                <a16:creationId xmlns:a16="http://schemas.microsoft.com/office/drawing/2014/main" id="{4FD53F94-F29C-5BE7-CCD9-61801B468C6F}"/>
              </a:ext>
            </a:extLst>
          </p:cNvPr>
          <p:cNvPicPr>
            <a:picLocks noChangeAspect="1"/>
          </p:cNvPicPr>
          <p:nvPr/>
        </p:nvPicPr>
        <p:blipFill>
          <a:blip r:embed="rId10"/>
          <a:stretch>
            <a:fillRect/>
          </a:stretch>
        </p:blipFill>
        <p:spPr>
          <a:xfrm>
            <a:off x="3164033" y="2604257"/>
            <a:ext cx="1143000" cy="762000"/>
          </a:xfrm>
          <a:prstGeom prst="rect">
            <a:avLst/>
          </a:prstGeom>
        </p:spPr>
      </p:pic>
      <p:pic>
        <p:nvPicPr>
          <p:cNvPr id="34" name="Image 33" descr="Une image contenant texte, carte de visite, clipart&#10;&#10;Description générée automatiquement">
            <a:extLst>
              <a:ext uri="{FF2B5EF4-FFF2-40B4-BE49-F238E27FC236}">
                <a16:creationId xmlns:a16="http://schemas.microsoft.com/office/drawing/2014/main" id="{ABFA696E-FB64-BAB2-05F1-AD2F3C8181AC}"/>
              </a:ext>
            </a:extLst>
          </p:cNvPr>
          <p:cNvPicPr>
            <a:picLocks noChangeAspect="1"/>
          </p:cNvPicPr>
          <p:nvPr/>
        </p:nvPicPr>
        <p:blipFill>
          <a:blip r:embed="rId11"/>
          <a:stretch>
            <a:fillRect/>
          </a:stretch>
        </p:blipFill>
        <p:spPr>
          <a:xfrm>
            <a:off x="4681725" y="2587907"/>
            <a:ext cx="1085850" cy="762000"/>
          </a:xfrm>
          <a:prstGeom prst="rect">
            <a:avLst/>
          </a:prstGeom>
        </p:spPr>
      </p:pic>
      <p:sp>
        <p:nvSpPr>
          <p:cNvPr id="35" name="ZoneTexte 34">
            <a:extLst>
              <a:ext uri="{FF2B5EF4-FFF2-40B4-BE49-F238E27FC236}">
                <a16:creationId xmlns:a16="http://schemas.microsoft.com/office/drawing/2014/main" id="{A80CDB19-12B6-9541-7777-6B674F4FA1C9}"/>
              </a:ext>
            </a:extLst>
          </p:cNvPr>
          <p:cNvSpPr txBox="1"/>
          <p:nvPr/>
        </p:nvSpPr>
        <p:spPr>
          <a:xfrm>
            <a:off x="1423920" y="3918389"/>
            <a:ext cx="7022248" cy="830997"/>
          </a:xfrm>
          <a:prstGeom prst="rect">
            <a:avLst/>
          </a:prstGeom>
          <a:noFill/>
        </p:spPr>
        <p:txBody>
          <a:bodyPr wrap="square" rtlCol="0">
            <a:spAutoFit/>
          </a:bodyPr>
          <a:lstStyle/>
          <a:p>
            <a:r>
              <a:rPr lang="fr-FR" sz="1600" dirty="0"/>
              <a:t>Népal, Congo, Vietnam, Laos, Cameroun, Comores, Equateur, Côte d’Ivoire, Madagascar, Mali, Afrique du Sud, Royaume –Uni, Allemagne, Espagne, Pologne, Italie ….</a:t>
            </a:r>
          </a:p>
        </p:txBody>
      </p:sp>
    </p:spTree>
    <p:extLst>
      <p:ext uri="{BB962C8B-B14F-4D97-AF65-F5344CB8AC3E}">
        <p14:creationId xmlns:p14="http://schemas.microsoft.com/office/powerpoint/2010/main" val="4219535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194302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264634" y="2210354"/>
            <a:ext cx="6802453"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2"/>
            </a:pPr>
            <a:r>
              <a:rPr lang="en" dirty="0"/>
              <a:t>La publication de l’offre sur le site de l’agence  </a:t>
            </a:r>
            <a:endParaRPr dirty="0"/>
          </a:p>
        </p:txBody>
      </p:sp>
    </p:spTree>
    <p:extLst>
      <p:ext uri="{BB962C8B-B14F-4D97-AF65-F5344CB8AC3E}">
        <p14:creationId xmlns:p14="http://schemas.microsoft.com/office/powerpoint/2010/main" val="95525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2803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696887" y="260678"/>
            <a:ext cx="7245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9600" dirty="0">
                <a:solidFill>
                  <a:srgbClr val="6A88B2"/>
                </a:solidFill>
              </a:rPr>
              <a:t>Animation </a:t>
            </a:r>
            <a:endParaRPr sz="9600" dirty="0">
              <a:solidFill>
                <a:srgbClr val="6A88B2"/>
              </a:solidFill>
            </a:endParaRPr>
          </a:p>
        </p:txBody>
      </p:sp>
      <p:sp>
        <p:nvSpPr>
          <p:cNvPr id="110" name="Google Shape;110;p16"/>
          <p:cNvSpPr txBox="1">
            <a:spLocks noGrp="1"/>
          </p:cNvSpPr>
          <p:nvPr>
            <p:ph type="subTitle" idx="4294967295"/>
          </p:nvPr>
        </p:nvSpPr>
        <p:spPr>
          <a:xfrm>
            <a:off x="1503270" y="1508586"/>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sz="2000" b="1" dirty="0"/>
              <a:t>Armelle Baril</a:t>
            </a:r>
            <a:r>
              <a:rPr lang="fr-FR" sz="2000" dirty="0"/>
              <a:t>, Coordinatrice Service civique Fédération nationale des Ogec</a:t>
            </a:r>
          </a:p>
          <a:p>
            <a:pPr marL="514350" lvl="0" indent="-514350" algn="l" rtl="0">
              <a:spcBef>
                <a:spcPts val="600"/>
              </a:spcBef>
              <a:spcAft>
                <a:spcPts val="0"/>
              </a:spcAft>
              <a:buFont typeface="+mj-lt"/>
              <a:buAutoNum type="arabicPeriod"/>
            </a:pPr>
            <a:r>
              <a:rPr lang="fr-FR" sz="2000" b="1" dirty="0"/>
              <a:t>Carole Anne </a:t>
            </a:r>
            <a:r>
              <a:rPr lang="fr-FR" sz="2000" b="1" dirty="0" err="1"/>
              <a:t>Delache</a:t>
            </a:r>
            <a:r>
              <a:rPr lang="fr-FR" sz="2000" b="1" dirty="0"/>
              <a:t> </a:t>
            </a:r>
            <a:r>
              <a:rPr lang="fr-FR" sz="2000" dirty="0"/>
              <a:t>assistante service civique Fédération nationale des Ogec</a:t>
            </a:r>
          </a:p>
          <a:p>
            <a:pPr marL="514350" indent="-514350">
              <a:buFont typeface="+mj-lt"/>
              <a:buAutoNum type="arabicPeriod"/>
            </a:pPr>
            <a:r>
              <a:rPr lang="fr-FR" sz="2000" b="1" dirty="0"/>
              <a:t>Laura </a:t>
            </a:r>
            <a:r>
              <a:rPr lang="fr-FR" sz="2000" b="1" dirty="0" err="1"/>
              <a:t>Lepla</a:t>
            </a:r>
            <a:r>
              <a:rPr lang="fr-FR" sz="2000" b="1" dirty="0"/>
              <a:t>, </a:t>
            </a:r>
            <a:r>
              <a:rPr lang="fr-FR" sz="2000" dirty="0"/>
              <a:t>pôle SI Fédération nationale des Ogec</a:t>
            </a:r>
          </a:p>
          <a:p>
            <a:pPr marL="514350" lvl="0" indent="-514350" algn="l" rtl="0">
              <a:spcBef>
                <a:spcPts val="600"/>
              </a:spcBef>
              <a:spcAft>
                <a:spcPts val="0"/>
              </a:spcAft>
              <a:buFont typeface="+mj-lt"/>
              <a:buAutoNum type="arabicPeriod"/>
            </a:pPr>
            <a:endParaRPr lang="fr-FR" sz="2000" b="1"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1026" name="Picture 2">
            <a:extLst>
              <a:ext uri="{FF2B5EF4-FFF2-40B4-BE49-F238E27FC236}">
                <a16:creationId xmlns:a16="http://schemas.microsoft.com/office/drawing/2014/main" id="{31BFBC1F-EDB0-C26A-7B72-D60C55B4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800" y="4087711"/>
            <a:ext cx="1545778" cy="103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0FF275ED-9BCC-38DF-F855-FB26D429C1C4}"/>
              </a:ext>
            </a:extLst>
          </p:cNvPr>
          <p:cNvPicPr>
            <a:picLocks noChangeAspect="1"/>
          </p:cNvPicPr>
          <p:nvPr/>
        </p:nvPicPr>
        <p:blipFill>
          <a:blip r:embed="rId4"/>
          <a:stretch>
            <a:fillRect/>
          </a:stretch>
        </p:blipFill>
        <p:spPr>
          <a:xfrm>
            <a:off x="2214085" y="4017474"/>
            <a:ext cx="1104900" cy="1104900"/>
          </a:xfrm>
          <a:prstGeom prst="rect">
            <a:avLst/>
          </a:prstGeom>
        </p:spPr>
      </p:pic>
      <p:pic>
        <p:nvPicPr>
          <p:cNvPr id="5" name="Image 4">
            <a:extLst>
              <a:ext uri="{FF2B5EF4-FFF2-40B4-BE49-F238E27FC236}">
                <a16:creationId xmlns:a16="http://schemas.microsoft.com/office/drawing/2014/main" id="{D34C1C9E-F406-AA64-957C-EEC503C2A01F}"/>
              </a:ext>
            </a:extLst>
          </p:cNvPr>
          <p:cNvPicPr>
            <a:picLocks noChangeAspect="1"/>
          </p:cNvPicPr>
          <p:nvPr/>
        </p:nvPicPr>
        <p:blipFill>
          <a:blip r:embed="rId5"/>
          <a:stretch>
            <a:fillRect/>
          </a:stretch>
        </p:blipFill>
        <p:spPr>
          <a:xfrm>
            <a:off x="6158222" y="3921809"/>
            <a:ext cx="1784265" cy="10752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4000" t="-7000" r="34000" b="-7000"/>
          </a:stretch>
        </a:blip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196127" y="1042581"/>
            <a:ext cx="5886140" cy="435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4000" dirty="0"/>
              <a:t>Les clés de la réussite d’une mission  ? </a:t>
            </a:r>
          </a:p>
          <a:p>
            <a:pPr marL="0" lvl="0" indent="0" algn="l" rtl="0">
              <a:spcBef>
                <a:spcPts val="600"/>
              </a:spcBef>
              <a:spcAft>
                <a:spcPts val="0"/>
              </a:spcAft>
              <a:buNone/>
            </a:pPr>
            <a:endParaRPr lang="fr-FR" sz="4000" dirty="0"/>
          </a:p>
          <a:p>
            <a:pPr marL="0" lvl="0" indent="0">
              <a:buNone/>
            </a:pPr>
            <a:r>
              <a:rPr lang="fr-FR" dirty="0"/>
              <a:t>Choisir le bon candidat! </a:t>
            </a:r>
          </a:p>
        </p:txBody>
      </p:sp>
      <p:sp>
        <p:nvSpPr>
          <p:cNvPr id="123" name="Google Shape;123;p1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4157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486826" y="1962526"/>
            <a:ext cx="634098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3"/>
            </a:pPr>
            <a:r>
              <a:rPr lang="en" dirty="0"/>
              <a:t> la sélection du volontaire </a:t>
            </a:r>
            <a:endParaRPr dirty="0"/>
          </a:p>
        </p:txBody>
      </p:sp>
    </p:spTree>
    <p:extLst>
      <p:ext uri="{BB962C8B-B14F-4D97-AF65-F5344CB8AC3E}">
        <p14:creationId xmlns:p14="http://schemas.microsoft.com/office/powerpoint/2010/main" val="143365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08000" y="349838"/>
            <a:ext cx="6739500" cy="806700"/>
          </a:xfrm>
        </p:spPr>
        <p:txBody>
          <a:bodyPr/>
          <a:lstStyle/>
          <a:p>
            <a:r>
              <a:rPr lang="fr-FR" dirty="0"/>
              <a:t>Les canaux de sélection du volontaire : où diffuser l’offre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22</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555334" y="1343780"/>
            <a:ext cx="6657174" cy="4293483"/>
          </a:xfrm>
          <a:prstGeom prst="rect">
            <a:avLst/>
          </a:prstGeom>
          <a:noFill/>
        </p:spPr>
        <p:txBody>
          <a:bodyPr wrap="square" rtlCol="0">
            <a:spAutoFit/>
          </a:bodyPr>
          <a:lstStyle/>
          <a:p>
            <a:pPr marL="228600" indent="-228600">
              <a:buFont typeface="+mj-lt"/>
              <a:buAutoNum type="arabicPeriod"/>
            </a:pPr>
            <a:r>
              <a:rPr lang="fr-FR" dirty="0">
                <a:latin typeface="Barlow" panose="020B0604020202020204" charset="0"/>
              </a:rPr>
              <a:t>Les candidatures reçues </a:t>
            </a:r>
            <a:r>
              <a:rPr lang="fr-FR" i="1" dirty="0">
                <a:latin typeface="Barlow" panose="020B0604020202020204" charset="0"/>
              </a:rPr>
              <a:t>via </a:t>
            </a:r>
            <a:r>
              <a:rPr lang="fr-FR" dirty="0">
                <a:latin typeface="Barlow" panose="020B0604020202020204" charset="0"/>
              </a:rPr>
              <a:t>le site de l’Agence</a:t>
            </a:r>
            <a:endParaRPr lang="fr-FR" b="1" dirty="0">
              <a:latin typeface="Barlow" panose="020B0604020202020204" charset="0"/>
            </a:endParaRPr>
          </a:p>
          <a:p>
            <a:pPr marL="228600" indent="-228600">
              <a:buFont typeface="+mj-lt"/>
              <a:buAutoNum type="arabicPeriod"/>
            </a:pPr>
            <a:r>
              <a:rPr lang="fr-FR" dirty="0">
                <a:latin typeface="Barlow" panose="020B0604020202020204" charset="0"/>
                <a:ea typeface="Times New Roman" panose="02020603050405020304" pitchFamily="18" charset="0"/>
                <a:cs typeface="Times New Roman" panose="02020603050405020304" pitchFamily="18" charset="0"/>
              </a:rPr>
              <a:t>Diffusion de l’annonce par l</a:t>
            </a:r>
            <a:r>
              <a:rPr lang="fr-FR" dirty="0">
                <a:effectLst/>
                <a:latin typeface="Barlow" panose="020B0604020202020204" charset="0"/>
                <a:ea typeface="Times New Roman" panose="02020603050405020304" pitchFamily="18" charset="0"/>
                <a:cs typeface="Times New Roman" panose="02020603050405020304" pitchFamily="18" charset="0"/>
              </a:rPr>
              <a:t>es missions locales de votre commune, club de sport, maison des jeunes  d</a:t>
            </a:r>
            <a:r>
              <a:rPr lang="fr-FR" dirty="0">
                <a:latin typeface="Barlow" panose="020B0604020202020204" charset="0"/>
                <a:ea typeface="Times New Roman" panose="02020603050405020304" pitchFamily="18" charset="0"/>
                <a:cs typeface="Times New Roman" panose="02020603050405020304" pitchFamily="18" charset="0"/>
              </a:rPr>
              <a:t>ans le</a:t>
            </a:r>
            <a:r>
              <a:rPr lang="fr-FR" dirty="0">
                <a:effectLst/>
                <a:latin typeface="Barlow" panose="020B0604020202020204" charset="0"/>
                <a:ea typeface="Times New Roman" panose="02020603050405020304" pitchFamily="18" charset="0"/>
                <a:cs typeface="Times New Roman" panose="02020603050405020304" pitchFamily="18" charset="0"/>
              </a:rPr>
              <a:t> journal local, dans les gymnases, maison de la jeunesse, auto-école , hall de mairie </a:t>
            </a:r>
            <a:r>
              <a:rPr lang="fr-FR" dirty="0">
                <a:latin typeface="Barlow" panose="020B0604020202020204" charset="0"/>
                <a:ea typeface="Times New Roman" panose="02020603050405020304" pitchFamily="18" charset="0"/>
                <a:cs typeface="Times New Roman" panose="02020603050405020304" pitchFamily="18" charset="0"/>
              </a:rPr>
              <a:t>, supermarché ….</a:t>
            </a:r>
            <a:endParaRPr lang="fr-FR" dirty="0">
              <a:effectLst/>
              <a:latin typeface="Barlow" panose="020B0604020202020204" charset="0"/>
              <a:ea typeface="Times New Roman" panose="02020603050405020304" pitchFamily="18" charset="0"/>
              <a:cs typeface="Times New Roman" panose="02020603050405020304" pitchFamily="18" charset="0"/>
            </a:endParaRP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Annonces sur les sites internet de l'Etudiant, Studyrama, Le bon Coin, Gens de confiance … et autres </a:t>
            </a:r>
            <a:r>
              <a:rPr lang="fr-FR" u="sng" dirty="0">
                <a:effectLst/>
                <a:latin typeface="Barlow" panose="020B0604020202020204" charset="0"/>
                <a:ea typeface="Times New Roman" panose="02020603050405020304" pitchFamily="18" charset="0"/>
                <a:cs typeface="Times New Roman" panose="02020603050405020304" pitchFamily="18" charset="0"/>
              </a:rPr>
              <a:t>sites internet </a:t>
            </a:r>
            <a:r>
              <a:rPr lang="fr-FR" dirty="0">
                <a:effectLst/>
                <a:latin typeface="Barlow" panose="020B0604020202020204" charset="0"/>
                <a:ea typeface="Times New Roman" panose="02020603050405020304" pitchFamily="18" charset="0"/>
                <a:cs typeface="Times New Roman" panose="02020603050405020304" pitchFamily="18" charset="0"/>
              </a:rPr>
              <a:t>de petites annonces </a:t>
            </a:r>
            <a:r>
              <a:rPr lang="fr-FR" u="sng" dirty="0">
                <a:effectLst/>
                <a:latin typeface="Barlow" panose="020B0604020202020204" charset="0"/>
                <a:ea typeface="Times New Roman" panose="02020603050405020304" pitchFamily="18" charset="0"/>
                <a:cs typeface="Times New Roman" panose="02020603050405020304" pitchFamily="18" charset="0"/>
              </a:rPr>
              <a:t>qui ne sont pas spécialisés dans la recherche d'emploi </a:t>
            </a:r>
          </a:p>
          <a:p>
            <a:pPr marL="228600" indent="-228600">
              <a:buFont typeface="+mj-lt"/>
              <a:buAutoNum type="arabicPeriod"/>
            </a:pPr>
            <a:r>
              <a:rPr lang="fr-FR" dirty="0">
                <a:latin typeface="Barlow" panose="020B0604020202020204" charset="0"/>
                <a:ea typeface="Times New Roman" panose="02020603050405020304" pitchFamily="18" charset="0"/>
                <a:cs typeface="Times New Roman" panose="02020603050405020304" pitchFamily="18" charset="0"/>
              </a:rPr>
              <a:t>Contacter les associations d’handicap</a:t>
            </a: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Publication de l’annonce sur </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site internet de l'école</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site Facebook de l'école, et les autres réseaux sociaux</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sur le panneau d'affichage de l'école</a:t>
            </a:r>
            <a:br>
              <a:rPr lang="fr-FR" dirty="0">
                <a:effectLst/>
                <a:latin typeface="Barlow" panose="020B0604020202020204" charset="0"/>
                <a:ea typeface="Times New Roman" panose="02020603050405020304" pitchFamily="18" charset="0"/>
                <a:cs typeface="Times New Roman" panose="02020603050405020304" pitchFamily="18" charset="0"/>
              </a:rPr>
            </a:br>
            <a:r>
              <a:rPr lang="fr-FR" dirty="0">
                <a:effectLst/>
                <a:latin typeface="Barlow" panose="020B0604020202020204" charset="0"/>
                <a:ea typeface="Times New Roman" panose="02020603050405020304" pitchFamily="18" charset="0"/>
                <a:cs typeface="Times New Roman" panose="02020603050405020304" pitchFamily="18" charset="0"/>
              </a:rPr>
              <a:t>	- dans de journal de l'école</a:t>
            </a:r>
          </a:p>
          <a:p>
            <a:pPr marL="228600" indent="-228600">
              <a:buFont typeface="+mj-lt"/>
              <a:buAutoNum type="arabicPeriod"/>
            </a:pPr>
            <a:r>
              <a:rPr lang="fr-FR" dirty="0">
                <a:effectLst/>
                <a:latin typeface="Barlow" panose="020B0604020202020204" charset="0"/>
                <a:ea typeface="Times New Roman" panose="02020603050405020304" pitchFamily="18" charset="0"/>
                <a:cs typeface="Times New Roman" panose="02020603050405020304" pitchFamily="18" charset="0"/>
              </a:rPr>
              <a:t>Solliciter l'APEL et son réseau</a:t>
            </a:r>
          </a:p>
          <a:p>
            <a:pPr marL="228600" indent="-228600">
              <a:spcAft>
                <a:spcPts val="1000"/>
              </a:spcAft>
              <a:buFont typeface="+mj-lt"/>
              <a:buAutoNum type="arabicPeriod" startAt="7"/>
            </a:pPr>
            <a:r>
              <a:rPr lang="fr-FR" dirty="0">
                <a:effectLst/>
                <a:latin typeface="Barlow" panose="020B0604020202020204" charset="0"/>
                <a:ea typeface="Times New Roman" panose="02020603050405020304" pitchFamily="18" charset="0"/>
                <a:cs typeface="Times New Roman" panose="02020603050405020304" pitchFamily="18" charset="0"/>
              </a:rPr>
              <a:t>Contacter les établissements scolaires voisins</a:t>
            </a:r>
          </a:p>
          <a:p>
            <a:pPr marL="228600" indent="-228600">
              <a:spcAft>
                <a:spcPts val="1000"/>
              </a:spcAft>
              <a:buFont typeface="+mj-lt"/>
              <a:buAutoNum type="arabicPeriod" startAt="7"/>
            </a:pPr>
            <a:r>
              <a:rPr lang="fr-FR" b="1" dirty="0">
                <a:latin typeface="Barlow" panose="020B0604020202020204" charset="0"/>
                <a:ea typeface="Times New Roman" panose="02020603050405020304" pitchFamily="18" charset="0"/>
                <a:cs typeface="Times New Roman" panose="02020603050405020304" pitchFamily="18" charset="0"/>
              </a:rPr>
              <a:t>Nouveau : </a:t>
            </a:r>
            <a:r>
              <a:rPr lang="fr-FR" dirty="0">
                <a:latin typeface="Barlow" panose="020B0604020202020204" charset="0"/>
                <a:cs typeface="Times New Roman" panose="02020603050405020304" pitchFamily="18" charset="0"/>
              </a:rPr>
              <a:t>Contacter pôle emploi ( </a:t>
            </a:r>
            <a:r>
              <a:rPr lang="fr-FR" dirty="0" err="1">
                <a:latin typeface="Barlow" panose="020B0604020202020204" charset="0"/>
                <a:cs typeface="Times New Roman" panose="02020603050405020304" pitchFamily="18" charset="0"/>
              </a:rPr>
              <a:t>cej</a:t>
            </a:r>
            <a:r>
              <a:rPr lang="fr-FR" dirty="0">
                <a:latin typeface="Barlow" panose="020B0604020202020204" charset="0"/>
                <a:cs typeface="Times New Roman" panose="02020603050405020304" pitchFamily="18" charset="0"/>
              </a:rPr>
              <a:t> ) </a:t>
            </a:r>
          </a:p>
          <a:p>
            <a:pPr>
              <a:spcAft>
                <a:spcPts val="1000"/>
              </a:spcAft>
            </a:pPr>
            <a:endParaRPr lang="fr-FR" sz="1200" dirty="0">
              <a:effectLst/>
              <a:latin typeface="Barlow" panose="020B0604020202020204" charset="0"/>
              <a:ea typeface="Times New Roman" panose="02020603050405020304" pitchFamily="18" charset="0"/>
              <a:cs typeface="Times New Roman" panose="02020603050405020304" pitchFamily="18" charset="0"/>
            </a:endParaRPr>
          </a:p>
          <a:p>
            <a:pPr marL="342900" indent="-342900">
              <a:buFont typeface="+mj-lt"/>
              <a:buAutoNum type="arabicPeriod" startAt="7"/>
            </a:pPr>
            <a:endParaRPr lang="fr-FR" sz="1200" dirty="0"/>
          </a:p>
        </p:txBody>
      </p:sp>
      <p:pic>
        <p:nvPicPr>
          <p:cNvPr id="6" name="Image 5">
            <a:extLst>
              <a:ext uri="{FF2B5EF4-FFF2-40B4-BE49-F238E27FC236}">
                <a16:creationId xmlns:a16="http://schemas.microsoft.com/office/drawing/2014/main" id="{D3823048-EF1F-4512-A11F-893F79C81ECC}"/>
              </a:ext>
            </a:extLst>
          </p:cNvPr>
          <p:cNvPicPr>
            <a:picLocks noChangeAspect="1"/>
          </p:cNvPicPr>
          <p:nvPr/>
        </p:nvPicPr>
        <p:blipFill>
          <a:blip r:embed="rId3"/>
          <a:stretch>
            <a:fillRect/>
          </a:stretch>
        </p:blipFill>
        <p:spPr>
          <a:xfrm>
            <a:off x="1047722" y="1939628"/>
            <a:ext cx="537643" cy="529305"/>
          </a:xfrm>
          <a:prstGeom prst="rect">
            <a:avLst/>
          </a:prstGeom>
        </p:spPr>
      </p:pic>
    </p:spTree>
    <p:extLst>
      <p:ext uri="{BB962C8B-B14F-4D97-AF65-F5344CB8AC3E}">
        <p14:creationId xmlns:p14="http://schemas.microsoft.com/office/powerpoint/2010/main" val="3777103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543536"/>
            <a:ext cx="6739500" cy="806700"/>
          </a:xfrm>
        </p:spPr>
        <p:txBody>
          <a:bodyPr/>
          <a:lstStyle/>
          <a:p>
            <a:r>
              <a:rPr lang="fr-FR" dirty="0"/>
              <a:t>La sélection du volontaire : principes fondamentaux  </a:t>
            </a:r>
            <a:br>
              <a:rPr lang="fr-FR" sz="2400" b="1"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23</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69877" y="1349549"/>
            <a:ext cx="7041734" cy="4924425"/>
          </a:xfrm>
          <a:prstGeom prst="rect">
            <a:avLst/>
          </a:prstGeom>
          <a:noFill/>
        </p:spPr>
        <p:txBody>
          <a:bodyPr wrap="square" rtlCol="0">
            <a:spAutoFit/>
          </a:bodyPr>
          <a:lstStyle/>
          <a:p>
            <a:r>
              <a:rPr lang="fr-FR" sz="1600" b="1" dirty="0">
                <a:latin typeface="Barlow" panose="020B0604020202020204" charset="0"/>
              </a:rPr>
              <a:t>Le volontaire, comme le recruteur ont compris et adhèrent aux 8 principes fondamentaux du SC (incluant l’objectif citoyen)</a:t>
            </a:r>
          </a:p>
          <a:p>
            <a:endParaRPr lang="fr-FR" sz="1600" b="1" dirty="0">
              <a:latin typeface="Barlow" panose="020B0604020202020204" charset="0"/>
            </a:endParaRPr>
          </a:p>
          <a:p>
            <a:r>
              <a:rPr lang="fr-FR" sz="1600" b="1" dirty="0">
                <a:latin typeface="Barlow" panose="020B0604020202020204" charset="0"/>
              </a:rPr>
              <a:t>Entre 18 et 25 ans (30 ans pour les porteur d’handicap) </a:t>
            </a:r>
          </a:p>
          <a:p>
            <a:endParaRPr lang="fr-FR" sz="1600" b="1" dirty="0">
              <a:latin typeface="Barlow" panose="020B0604020202020204" charset="0"/>
            </a:endParaRPr>
          </a:p>
          <a:p>
            <a:r>
              <a:rPr lang="fr-FR" sz="1600" b="1" dirty="0">
                <a:latin typeface="Barlow" panose="020B0604020202020204" charset="0"/>
              </a:rPr>
              <a:t>Règle d’or : principe d’ouverture à tous et de mixité sociale !</a:t>
            </a:r>
          </a:p>
          <a:p>
            <a:pPr marL="285750" indent="-285750">
              <a:buFont typeface="Wingdings" panose="05000000000000000000" pitchFamily="2" charset="2"/>
              <a:buChar char="Ø"/>
            </a:pPr>
            <a:endParaRPr lang="fr-FR" sz="1600" b="1" dirty="0">
              <a:latin typeface="Barlow" panose="020B0604020202020204" charset="0"/>
            </a:endParaRPr>
          </a:p>
          <a:p>
            <a:pPr marL="285750" indent="-285750">
              <a:buFont typeface="Wingdings" panose="05000000000000000000" pitchFamily="2" charset="2"/>
              <a:buChar char="Ø"/>
            </a:pPr>
            <a:r>
              <a:rPr lang="fr-FR" sz="1600" dirty="0">
                <a:latin typeface="Barlow" panose="020B0604020202020204" charset="0"/>
              </a:rPr>
              <a:t>Pas de sélection sur le niveau d’études, l’origine sociale</a:t>
            </a:r>
          </a:p>
          <a:p>
            <a:pPr marL="285750" indent="-285750">
              <a:buFont typeface="Wingdings" panose="05000000000000000000" pitchFamily="2" charset="2"/>
              <a:buChar char="Ø"/>
            </a:pPr>
            <a:r>
              <a:rPr lang="fr-FR" sz="1600" dirty="0">
                <a:latin typeface="Barlow" panose="020B0604020202020204" charset="0"/>
              </a:rPr>
              <a:t>Privilégier les </a:t>
            </a:r>
            <a:r>
              <a:rPr lang="fr-FR" sz="1600" dirty="0" err="1">
                <a:latin typeface="Barlow" panose="020B0604020202020204" charset="0"/>
              </a:rPr>
              <a:t>à-cotés</a:t>
            </a:r>
            <a:r>
              <a:rPr lang="fr-FR" sz="1600" dirty="0">
                <a:latin typeface="Barlow" panose="020B0604020202020204" charset="0"/>
              </a:rPr>
              <a:t> non académiques</a:t>
            </a:r>
          </a:p>
          <a:p>
            <a:pPr marL="285750" indent="-285750">
              <a:buFont typeface="Wingdings" panose="05000000000000000000" pitchFamily="2" charset="2"/>
              <a:buChar char="Ø"/>
            </a:pPr>
            <a:r>
              <a:rPr lang="fr-FR" sz="1600" dirty="0">
                <a:latin typeface="Barlow" panose="020B0604020202020204" charset="0"/>
              </a:rPr>
              <a:t>Privilégier le savoir être ( relationnel )</a:t>
            </a:r>
          </a:p>
          <a:p>
            <a:pPr marL="285750" indent="-285750">
              <a:buFont typeface="Wingdings" panose="05000000000000000000" pitchFamily="2" charset="2"/>
              <a:buChar char="Ø"/>
            </a:pPr>
            <a:r>
              <a:rPr lang="fr-FR" sz="1600" dirty="0">
                <a:latin typeface="Barlow" panose="020B0604020202020204" charset="0"/>
              </a:rPr>
              <a:t>Le plus important : </a:t>
            </a:r>
            <a:r>
              <a:rPr lang="fr-FR" sz="1600" b="1" dirty="0">
                <a:solidFill>
                  <a:schemeClr val="accent3">
                    <a:lumMod val="75000"/>
                  </a:schemeClr>
                </a:solidFill>
                <a:latin typeface="Barlow" panose="020B0604020202020204" charset="0"/>
              </a:rPr>
              <a:t>LA MOTIVATION POUR LA MISSION </a:t>
            </a:r>
          </a:p>
          <a:p>
            <a:pPr marL="285750" indent="-285750">
              <a:buFont typeface="Wingdings" panose="05000000000000000000" pitchFamily="2" charset="2"/>
              <a:buChar char="Ø"/>
            </a:pPr>
            <a:endParaRPr lang="fr-FR" sz="1600" b="1" dirty="0">
              <a:solidFill>
                <a:schemeClr val="accent3">
                  <a:lumMod val="75000"/>
                </a:schemeClr>
              </a:solidFill>
              <a:latin typeface="Barlow" panose="020B0604020202020204" charset="0"/>
            </a:endParaRPr>
          </a:p>
          <a:p>
            <a:pPr marL="285750" indent="-285750">
              <a:buFont typeface="Wingdings" panose="05000000000000000000" pitchFamily="2" charset="2"/>
              <a:buChar char="Ø"/>
            </a:pPr>
            <a:r>
              <a:rPr lang="fr-FR" sz="1600" b="1" dirty="0">
                <a:solidFill>
                  <a:schemeClr val="accent3">
                    <a:lumMod val="75000"/>
                  </a:schemeClr>
                </a:solidFill>
                <a:latin typeface="Barlow" panose="020B0604020202020204" charset="0"/>
              </a:rPr>
              <a:t>Soyez à deux lors de l’entretien</a:t>
            </a:r>
          </a:p>
          <a:p>
            <a:pPr marL="285750" indent="-285750">
              <a:buFont typeface="Wingdings" panose="05000000000000000000" pitchFamily="2" charset="2"/>
              <a:buChar char="Ø"/>
            </a:pPr>
            <a:r>
              <a:rPr lang="fr-FR" sz="1600" b="1" dirty="0">
                <a:solidFill>
                  <a:schemeClr val="accent3">
                    <a:lumMod val="75000"/>
                  </a:schemeClr>
                </a:solidFill>
                <a:latin typeface="Barlow" panose="020B0604020202020204" charset="0"/>
              </a:rPr>
              <a:t>Ne pas prendre la décision seul</a:t>
            </a:r>
          </a:p>
          <a:p>
            <a:endParaRPr lang="fr-FR" sz="1800" b="1"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3078923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543536"/>
            <a:ext cx="6739500" cy="806700"/>
          </a:xfrm>
        </p:spPr>
        <p:txBody>
          <a:bodyPr/>
          <a:lstStyle/>
          <a:p>
            <a:r>
              <a:rPr lang="fr-FR" dirty="0"/>
              <a:t>La sélection : principes fondamentaux  </a:t>
            </a:r>
            <a:br>
              <a:rPr lang="fr-FR" sz="2400" b="1"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24</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69877" y="1708972"/>
            <a:ext cx="7041734" cy="4247317"/>
          </a:xfrm>
          <a:prstGeom prst="rect">
            <a:avLst/>
          </a:prstGeom>
          <a:noFill/>
        </p:spPr>
        <p:txBody>
          <a:bodyPr wrap="square" rtlCol="0">
            <a:spAutoFit/>
          </a:bodyPr>
          <a:lstStyle/>
          <a:p>
            <a:r>
              <a:rPr lang="fr-FR" sz="1800" b="1" dirty="0">
                <a:solidFill>
                  <a:schemeClr val="tx1"/>
                </a:solidFill>
                <a:latin typeface="Barlow" panose="020B0604020202020204" charset="0"/>
              </a:rPr>
              <a:t>Vigilance !</a:t>
            </a:r>
          </a:p>
          <a:p>
            <a:endParaRPr lang="fr-FR" sz="1800" b="1" dirty="0">
              <a:solidFill>
                <a:schemeClr val="tx1"/>
              </a:solidFill>
              <a:latin typeface="Barlow" panose="020B0604020202020204" charset="0"/>
            </a:endParaRPr>
          </a:p>
          <a:p>
            <a:r>
              <a:rPr lang="fr-FR" sz="1800" dirty="0">
                <a:solidFill>
                  <a:schemeClr val="tx1"/>
                </a:solidFill>
                <a:latin typeface="Barlow" panose="020B0604020202020204" charset="0"/>
              </a:rPr>
              <a:t>Le public étant mineur : </a:t>
            </a:r>
          </a:p>
          <a:p>
            <a:endParaRPr lang="fr-FR" sz="1800" dirty="0">
              <a:solidFill>
                <a:schemeClr val="tx1"/>
              </a:solidFill>
              <a:latin typeface="Barlow" panose="020B0604020202020204" charset="0"/>
            </a:endParaRPr>
          </a:p>
          <a:p>
            <a:pPr marL="285750" indent="-285750">
              <a:buFont typeface="Arial" panose="020B0604020202020204" pitchFamily="34" charset="0"/>
              <a:buChar char="•"/>
            </a:pPr>
            <a:r>
              <a:rPr lang="fr-FR" sz="1800" dirty="0">
                <a:solidFill>
                  <a:schemeClr val="tx1"/>
                </a:solidFill>
                <a:latin typeface="Barlow" panose="020B0604020202020204" charset="0"/>
              </a:rPr>
              <a:t>Extrait de casier judiciaire n°3 requis (B2) – le n° 2</a:t>
            </a:r>
          </a:p>
          <a:p>
            <a:pPr marL="285750" indent="-285750">
              <a:buFont typeface="Arial" panose="020B0604020202020204" pitchFamily="34" charset="0"/>
              <a:buChar char="•"/>
            </a:pPr>
            <a:r>
              <a:rPr lang="fr-FR" sz="1800" dirty="0">
                <a:solidFill>
                  <a:schemeClr val="tx1"/>
                </a:solidFill>
                <a:latin typeface="Barlow" panose="020B0604020202020204" charset="0"/>
              </a:rPr>
              <a:t>Possibilité de demander au directeur du rectorat, le casier n°2</a:t>
            </a:r>
          </a:p>
          <a:p>
            <a:pPr marL="285750" indent="-285750">
              <a:buFont typeface="Arial" panose="020B0604020202020204" pitchFamily="34" charset="0"/>
              <a:buChar char="•"/>
            </a:pPr>
            <a:r>
              <a:rPr lang="fr-FR" sz="1800" dirty="0">
                <a:solidFill>
                  <a:schemeClr val="tx1"/>
                </a:solidFill>
                <a:latin typeface="Barlow" panose="020B0604020202020204" charset="0"/>
              </a:rPr>
              <a:t>Capacité à être en contact avec des enfants </a:t>
            </a:r>
          </a:p>
          <a:p>
            <a:pPr marL="285750" indent="-285750">
              <a:buFont typeface="Arial" panose="020B0604020202020204" pitchFamily="34" charset="0"/>
              <a:buChar char="•"/>
            </a:pPr>
            <a:r>
              <a:rPr lang="fr-FR" sz="1800" i="1" dirty="0">
                <a:solidFill>
                  <a:schemeClr val="tx1"/>
                </a:solidFill>
                <a:latin typeface="Barlow" panose="020B0604020202020204" charset="0"/>
              </a:rPr>
              <a:t>Attention au profil fragile, en rupture avec l’école</a:t>
            </a:r>
          </a:p>
          <a:p>
            <a:pPr marL="285750" indent="-285750">
              <a:buFont typeface="Arial" panose="020B0604020202020204" pitchFamily="34" charset="0"/>
              <a:buChar char="•"/>
            </a:pPr>
            <a:endParaRPr lang="fr-FR" sz="1800" dirty="0">
              <a:solidFill>
                <a:schemeClr val="tx1"/>
              </a:solidFill>
              <a:latin typeface="Barlow" panose="020B0604020202020204" charset="0"/>
            </a:endParaRPr>
          </a:p>
          <a:p>
            <a:pPr marL="285750" indent="-285750">
              <a:buFont typeface="Arial" panose="020B0604020202020204" pitchFamily="34" charset="0"/>
              <a:buChar char="•"/>
            </a:pPr>
            <a:r>
              <a:rPr lang="fr-FR" sz="1800" dirty="0">
                <a:solidFill>
                  <a:schemeClr val="tx1"/>
                </a:solidFill>
                <a:latin typeface="Barlow" panose="020B0604020202020204" charset="0"/>
              </a:rPr>
              <a:t>Positionnement, utilisation des réseaux sociaux   </a:t>
            </a:r>
          </a:p>
          <a:p>
            <a:endParaRPr lang="fr-FR" sz="1800" b="1"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115182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18802"/>
            <a:ext cx="6739500" cy="806700"/>
          </a:xfrm>
        </p:spPr>
        <p:txBody>
          <a:bodyPr/>
          <a:lstStyle/>
          <a:p>
            <a:r>
              <a:rPr lang="fr-FR" dirty="0"/>
              <a:t>La sélection : comment procéder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25</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39967" y="1425434"/>
            <a:ext cx="7439114" cy="4801314"/>
          </a:xfrm>
          <a:prstGeom prst="rect">
            <a:avLst/>
          </a:prstGeom>
          <a:noFill/>
        </p:spPr>
        <p:txBody>
          <a:bodyPr wrap="square" rtlCol="0">
            <a:spAutoFit/>
          </a:bodyPr>
          <a:lstStyle/>
          <a:p>
            <a:r>
              <a:rPr lang="fr-FR" sz="1800" b="1" dirty="0">
                <a:latin typeface="Barlow" panose="020B0604020202020204" charset="0"/>
              </a:rPr>
              <a:t>Sur entretien</a:t>
            </a:r>
            <a:r>
              <a:rPr lang="fr-FR" sz="1800" dirty="0">
                <a:latin typeface="Barlow" panose="020B0604020202020204" charset="0"/>
              </a:rPr>
              <a:t>, présentiel</a:t>
            </a:r>
          </a:p>
          <a:p>
            <a:endParaRPr lang="fr-FR" sz="1800" dirty="0">
              <a:latin typeface="Barlow" panose="020B0604020202020204" charset="0"/>
            </a:endParaRPr>
          </a:p>
          <a:p>
            <a:pPr marL="342900" indent="-342900">
              <a:buFont typeface="+mj-lt"/>
              <a:buAutoNum type="arabicPeriod"/>
            </a:pPr>
            <a:r>
              <a:rPr lang="fr-FR" sz="1800" dirty="0">
                <a:latin typeface="Barlow" panose="020B0604020202020204" charset="0"/>
              </a:rPr>
              <a:t>S’assurer que le volontaire ait compris qu’il s’agit d’une mission de volontariat de SC et non d’un travail. Connait-il le dispositif ? </a:t>
            </a:r>
          </a:p>
          <a:p>
            <a:pPr marL="342900" indent="-342900">
              <a:buFont typeface="+mj-lt"/>
              <a:buAutoNum type="arabicPeriod"/>
            </a:pPr>
            <a:r>
              <a:rPr lang="fr-FR" sz="1800" dirty="0">
                <a:latin typeface="Barlow" panose="020B0604020202020204" charset="0"/>
              </a:rPr>
              <a:t>S’assurer de sa compréhension de la mission</a:t>
            </a:r>
          </a:p>
          <a:p>
            <a:pPr marL="342900" indent="-342900">
              <a:buFont typeface="+mj-lt"/>
              <a:buAutoNum type="arabicPeriod"/>
            </a:pPr>
            <a:r>
              <a:rPr lang="fr-FR" sz="1800" u="sng" dirty="0">
                <a:latin typeface="Barlow" panose="020B0604020202020204" charset="0"/>
              </a:rPr>
              <a:t>La présenter en détail</a:t>
            </a:r>
            <a:r>
              <a:rPr lang="fr-FR" sz="1800" dirty="0">
                <a:latin typeface="Barlow" panose="020B0604020202020204" charset="0"/>
              </a:rPr>
              <a:t>, préciser le tutorat proposé</a:t>
            </a:r>
          </a:p>
          <a:p>
            <a:pPr marL="342900" indent="-342900">
              <a:buFont typeface="+mj-lt"/>
              <a:buAutoNum type="arabicPeriod"/>
            </a:pPr>
            <a:r>
              <a:rPr lang="fr-FR" sz="1800" dirty="0">
                <a:latin typeface="Barlow" panose="020B0604020202020204" charset="0"/>
              </a:rPr>
              <a:t>Préciser la durée, les jours effectifs et les horaires</a:t>
            </a:r>
          </a:p>
          <a:p>
            <a:pPr marL="342900" indent="-342900">
              <a:buFont typeface="+mj-lt"/>
              <a:buAutoNum type="arabicPeriod"/>
            </a:pPr>
            <a:r>
              <a:rPr lang="fr-FR" sz="1800" dirty="0">
                <a:latin typeface="Barlow" panose="020B0604020202020204" charset="0"/>
              </a:rPr>
              <a:t>Préciser les indemnités ( 496,94 € + 113,02€ = 610 € ) +113,13 € (si boursier ou RSA)</a:t>
            </a:r>
          </a:p>
          <a:p>
            <a:pPr marL="342900" indent="-342900">
              <a:buFont typeface="+mj-lt"/>
              <a:buAutoNum type="arabicPeriod"/>
            </a:pPr>
            <a:r>
              <a:rPr lang="fr-FR" sz="1800" dirty="0">
                <a:latin typeface="Barlow" panose="020B0604020202020204" charset="0"/>
              </a:rPr>
              <a:t>S’assurer des dispositions pratiques (logement /domicile-lieu/ tps et modalités de transport )</a:t>
            </a:r>
          </a:p>
          <a:p>
            <a:pPr marL="342900" indent="-342900">
              <a:buFont typeface="+mj-lt"/>
              <a:buAutoNum type="arabicPeriod"/>
            </a:pPr>
            <a:endParaRPr lang="fr-FR" sz="1800" dirty="0">
              <a:latin typeface="Barlow" panose="020B0604020202020204" charset="0"/>
            </a:endParaRPr>
          </a:p>
          <a:p>
            <a:endParaRPr lang="fr-FR" sz="1800" dirty="0"/>
          </a:p>
          <a:p>
            <a:endParaRPr lang="fr-FR" sz="1800" b="1" dirty="0"/>
          </a:p>
          <a:p>
            <a:endParaRPr lang="fr-FR" sz="1800" b="1" dirty="0"/>
          </a:p>
          <a:p>
            <a:endParaRPr lang="fr-FR" sz="1800" b="1" dirty="0"/>
          </a:p>
          <a:p>
            <a:endParaRPr lang="fr-FR" sz="1800" dirty="0"/>
          </a:p>
        </p:txBody>
      </p:sp>
    </p:spTree>
    <p:extLst>
      <p:ext uri="{BB962C8B-B14F-4D97-AF65-F5344CB8AC3E}">
        <p14:creationId xmlns:p14="http://schemas.microsoft.com/office/powerpoint/2010/main" val="239211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18802"/>
            <a:ext cx="6739500" cy="806700"/>
          </a:xfrm>
        </p:spPr>
        <p:txBody>
          <a:bodyPr/>
          <a:lstStyle/>
          <a:p>
            <a:r>
              <a:rPr lang="fr-FR" dirty="0"/>
              <a:t>La sélection : exemples de questions  </a:t>
            </a:r>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26</a:t>
            </a:fld>
            <a:endParaRPr lang="fr-FR"/>
          </a:p>
        </p:txBody>
      </p:sp>
      <p:sp>
        <p:nvSpPr>
          <p:cNvPr id="3" name="ZoneTexte 2">
            <a:extLst>
              <a:ext uri="{FF2B5EF4-FFF2-40B4-BE49-F238E27FC236}">
                <a16:creationId xmlns:a16="http://schemas.microsoft.com/office/drawing/2014/main" id="{A3700B13-6B1B-4F7E-9446-7D300483747E}"/>
              </a:ext>
            </a:extLst>
          </p:cNvPr>
          <p:cNvSpPr txBox="1"/>
          <p:nvPr/>
        </p:nvSpPr>
        <p:spPr>
          <a:xfrm>
            <a:off x="1700613" y="1504060"/>
            <a:ext cx="6657174" cy="866904"/>
          </a:xfrm>
          <a:prstGeom prst="rect">
            <a:avLst/>
          </a:prstGeom>
          <a:noFill/>
        </p:spPr>
        <p:txBody>
          <a:bodyPr wrap="square" rtlCol="0">
            <a:spAutoFit/>
          </a:bodyPr>
          <a:lstStyle/>
          <a:p>
            <a:pPr marL="228600" indent="-228600">
              <a:buFont typeface="+mj-lt"/>
              <a:buAutoNum type="arabicPeriod"/>
            </a:pPr>
            <a:endParaRPr lang="fr-FR" sz="1200" b="1" dirty="0"/>
          </a:p>
          <a:p>
            <a:pPr marL="228600" indent="-228600">
              <a:lnSpc>
                <a:spcPct val="150000"/>
              </a:lnSpc>
              <a:spcAft>
                <a:spcPts val="1000"/>
              </a:spcAft>
              <a:buFont typeface="+mj-lt"/>
              <a:buAutoNum type="arabicPeriod" startAt="6"/>
            </a:pP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startAt="6"/>
            </a:pPr>
            <a:endParaRPr lang="fr-FR" sz="1200" dirty="0"/>
          </a:p>
        </p:txBody>
      </p:sp>
      <p:sp>
        <p:nvSpPr>
          <p:cNvPr id="5" name="ZoneTexte 4">
            <a:extLst>
              <a:ext uri="{FF2B5EF4-FFF2-40B4-BE49-F238E27FC236}">
                <a16:creationId xmlns:a16="http://schemas.microsoft.com/office/drawing/2014/main" id="{06125D48-D43E-404F-8A1B-B1A16879FEAC}"/>
              </a:ext>
            </a:extLst>
          </p:cNvPr>
          <p:cNvSpPr txBox="1"/>
          <p:nvPr/>
        </p:nvSpPr>
        <p:spPr>
          <a:xfrm>
            <a:off x="1439967" y="1425434"/>
            <a:ext cx="7439114"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Présentez vous,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Qu’aimez-vous faire de votre temps libre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Qu’attendez-vous d’une mission de SC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Qu’attendez-vous de cette mission précisément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Pourquoi un établissement scolaire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Pourquoi cette mission est faite pour vous ? </a:t>
            </a:r>
          </a:p>
          <a:p>
            <a:pPr eaLnBrk="0" fontAlgn="base" hangingPunct="0">
              <a:spcBef>
                <a:spcPct val="0"/>
              </a:spcBef>
              <a:spcAft>
                <a:spcPct val="0"/>
              </a:spcAft>
              <a:buClrTx/>
              <a:buFontTx/>
              <a:buChar char="•"/>
            </a:pPr>
            <a:r>
              <a:rPr kumimoji="0" lang="fr-FR" altLang="fr-FR" sz="1800" b="0" u="none" strike="noStrike" cap="none" normalizeH="0" baseline="0" dirty="0">
                <a:ln>
                  <a:noFill/>
                </a:ln>
                <a:solidFill>
                  <a:schemeClr val="tx1"/>
                </a:solidFill>
                <a:effectLst/>
                <a:latin typeface="Barlow" panose="020B0604020202020204" charset="0"/>
              </a:rPr>
              <a:t> </a:t>
            </a:r>
            <a:r>
              <a:rPr lang="fr-FR" altLang="fr-FR" sz="1800" dirty="0">
                <a:solidFill>
                  <a:schemeClr val="tx1"/>
                </a:solidFill>
                <a:latin typeface="Barlow" panose="020B0604020202020204" charset="0"/>
              </a:rPr>
              <a:t>Etes-vous engagé dans d’a</a:t>
            </a:r>
            <a:r>
              <a:rPr kumimoji="0" lang="fr-FR" altLang="fr-FR" sz="1800" b="0" u="none" strike="noStrike" cap="none" normalizeH="0" baseline="0" dirty="0">
                <a:ln>
                  <a:noFill/>
                </a:ln>
                <a:solidFill>
                  <a:schemeClr val="tx1"/>
                </a:solidFill>
                <a:effectLst/>
                <a:latin typeface="Barlow" panose="020B0604020202020204" charset="0"/>
              </a:rPr>
              <a:t>utres activités en parallèle, en plus de votre mission de service civique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800" b="0" u="none" strike="noStrike" cap="none" normalizeH="0" baseline="0" dirty="0">
                <a:ln>
                  <a:noFill/>
                </a:ln>
                <a:solidFill>
                  <a:schemeClr val="tx1"/>
                </a:solidFill>
                <a:effectLst/>
                <a:latin typeface="Barlow" panose="020B0604020202020204" charset="0"/>
              </a:rPr>
              <a:t> Autoévaluez-vous sur une échelle de 1 à 5 sur l’autonomie, la débrouillardise, et sur le travail en équipe.</a:t>
            </a:r>
            <a:endParaRPr lang="fr-FR" sz="1800" dirty="0">
              <a:latin typeface="Barlow" panose="020B0604020202020204" charset="0"/>
            </a:endParaRPr>
          </a:p>
        </p:txBody>
      </p:sp>
    </p:spTree>
    <p:extLst>
      <p:ext uri="{BB962C8B-B14F-4D97-AF65-F5344CB8AC3E}">
        <p14:creationId xmlns:p14="http://schemas.microsoft.com/office/powerpoint/2010/main" val="3780767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06700"/>
          </a:xfrm>
        </p:spPr>
        <p:txBody>
          <a:bodyPr/>
          <a:lstStyle/>
          <a:p>
            <a:r>
              <a:rPr lang="fr-FR" sz="2400" dirty="0"/>
              <a:t>Pas ou peu de candidats ?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27</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508086" y="1187464"/>
            <a:ext cx="7439114"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L="342900" lvl="2" indent="-342900" eaLnBrk="0" fontAlgn="base" hangingPunct="0">
              <a:spcBef>
                <a:spcPct val="0"/>
              </a:spcBef>
              <a:spcAft>
                <a:spcPct val="0"/>
              </a:spcAft>
              <a:buClrTx/>
              <a:buFont typeface="Wingdings" panose="05000000000000000000" pitchFamily="2" charset="2"/>
              <a:buChar char="Ø"/>
            </a:pPr>
            <a:r>
              <a:rPr lang="fr-FR" sz="2000" dirty="0">
                <a:latin typeface="Barlow" panose="020B0604020202020204" charset="0"/>
              </a:rPr>
              <a:t>Reformulez votre offre sur le site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Vous êtes en zone rurale, proposez un hébergement ( cet avantage remplacera le versement des 113,02 €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Retenez le candidat qui vous a convaincu</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b="1" dirty="0">
                <a:latin typeface="Barlow" panose="020B0604020202020204" charset="0"/>
              </a:rPr>
              <a:t>Ne pas sélectionner « le 1</a:t>
            </a:r>
            <a:r>
              <a:rPr lang="fr-FR" sz="2000" b="1" baseline="30000" dirty="0">
                <a:latin typeface="Barlow" panose="020B0604020202020204" charset="0"/>
              </a:rPr>
              <a:t>er</a:t>
            </a:r>
            <a:r>
              <a:rPr lang="fr-FR" sz="2000" b="1" dirty="0">
                <a:latin typeface="Barlow" panose="020B0604020202020204" charset="0"/>
              </a:rPr>
              <a:t> venu, au risque de perdre la place  »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p>
          <a:p>
            <a:pPr lvl="1" eaLnBrk="0" fontAlgn="base" hangingPunct="0">
              <a:spcBef>
                <a:spcPct val="0"/>
              </a:spcBef>
              <a:spcAft>
                <a:spcPct val="0"/>
              </a:spcAft>
              <a:buClrTx/>
              <a:buFontTx/>
              <a:buChar char="•"/>
            </a:pPr>
            <a:endParaRPr lang="fr-FR" sz="2000" dirty="0"/>
          </a:p>
        </p:txBody>
      </p:sp>
    </p:spTree>
    <p:extLst>
      <p:ext uri="{BB962C8B-B14F-4D97-AF65-F5344CB8AC3E}">
        <p14:creationId xmlns:p14="http://schemas.microsoft.com/office/powerpoint/2010/main" val="344977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06700"/>
          </a:xfrm>
        </p:spPr>
        <p:txBody>
          <a:bodyPr/>
          <a:lstStyle/>
          <a:p>
            <a:r>
              <a:rPr lang="fr-FR" sz="2400" dirty="0"/>
              <a:t>La sélection du volontaire étranger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28</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269165"/>
            <a:ext cx="7507968"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fr-FR" sz="2000" b="1" dirty="0">
                <a:latin typeface="Barlow" panose="020B0604020202020204" charset="0"/>
              </a:rPr>
              <a:t> Programme de Réciprocité : volontaires hors Europe</a:t>
            </a:r>
          </a:p>
          <a:p>
            <a:pPr marL="0" marR="0" lvl="0" indent="0" algn="l" defTabSz="914400" rtl="0" eaLnBrk="0" fontAlgn="base" latinLnBrk="0" hangingPunct="0">
              <a:lnSpc>
                <a:spcPct val="100000"/>
              </a:lnSpc>
              <a:spcBef>
                <a:spcPct val="0"/>
              </a:spcBef>
              <a:spcAft>
                <a:spcPct val="0"/>
              </a:spcAft>
              <a:buClrTx/>
              <a:buSzTx/>
              <a:tabLst/>
            </a:pPr>
            <a:endParaRPr lang="fr-FR" sz="2000" b="1"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Mise en lien avec votre référent territorial France Volontaires : échanges sur la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Activation du réseau des Espaces Volontariats : diffusion de votre offre de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Identification des candidats et transmission des profils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Entretiens en </a:t>
            </a:r>
            <a:r>
              <a:rPr lang="fr-FR" sz="2000" dirty="0" err="1">
                <a:latin typeface="Barlow" panose="020B0604020202020204" charset="0"/>
              </a:rPr>
              <a:t>visio</a:t>
            </a:r>
            <a:endParaRPr lang="fr-FR" sz="2000" dirty="0">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latin typeface="Barlow" panose="020B0604020202020204" charset="0"/>
              </a:rPr>
              <a:t>Constitution du dossier de demande de visa une fois le volontaire sélectionné</a:t>
            </a:r>
          </a:p>
          <a:p>
            <a:pPr marR="0" lvl="0" algn="l" defTabSz="914400" rtl="0" eaLnBrk="0" fontAlgn="base" latinLnBrk="0" hangingPunct="0">
              <a:lnSpc>
                <a:spcPct val="100000"/>
              </a:lnSpc>
              <a:spcBef>
                <a:spcPct val="0"/>
              </a:spcBef>
              <a:spcAft>
                <a:spcPct val="0"/>
              </a:spcAft>
              <a:buClrTx/>
              <a:buSzTx/>
              <a:tabLst/>
            </a:pPr>
            <a:endParaRPr lang="fr-FR" sz="2000" dirty="0"/>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3"/>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90981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53493" y="596725"/>
            <a:ext cx="6739500" cy="806700"/>
          </a:xfrm>
        </p:spPr>
        <p:txBody>
          <a:bodyPr/>
          <a:lstStyle/>
          <a:p>
            <a:r>
              <a:rPr lang="fr-FR" sz="2400" dirty="0"/>
              <a:t>La sélection du volontaire étranger</a:t>
            </a:r>
            <a:br>
              <a:rPr lang="fr-FR" sz="2400" dirty="0"/>
            </a:b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29</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854785"/>
            <a:ext cx="7544925" cy="48320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R="0" lvl="0" algn="l" defTabSz="914400" rtl="0" eaLnBrk="0" fontAlgn="base" latinLnBrk="0" hangingPunct="0">
              <a:lnSpc>
                <a:spcPct val="100000"/>
              </a:lnSpc>
              <a:spcBef>
                <a:spcPct val="0"/>
              </a:spcBef>
              <a:spcAft>
                <a:spcPct val="0"/>
              </a:spcAft>
              <a:buClrTx/>
              <a:buSzTx/>
              <a:tabLst/>
            </a:pPr>
            <a:r>
              <a:rPr lang="fr-FR" sz="2000" b="1" dirty="0">
                <a:latin typeface="Barlow" panose="020B0604020202020204" charset="0"/>
              </a:rPr>
              <a:t>Volontaires européens</a:t>
            </a:r>
          </a:p>
          <a:p>
            <a:pPr marR="0" lvl="0" algn="l" defTabSz="914400" rtl="0" eaLnBrk="0" fontAlgn="base" latinLnBrk="0" hangingPunct="0">
              <a:lnSpc>
                <a:spcPct val="100000"/>
              </a:lnSpc>
              <a:spcBef>
                <a:spcPct val="0"/>
              </a:spcBef>
              <a:spcAft>
                <a:spcPct val="0"/>
              </a:spcAft>
              <a:buClrTx/>
              <a:buSzTx/>
              <a:tabLst/>
            </a:pPr>
            <a:endParaRPr lang="fr-FR" sz="2000" b="1" dirty="0">
              <a:latin typeface="Barlow" panose="020B0604020202020204" charset="0"/>
            </a:endParaRPr>
          </a:p>
          <a:p>
            <a:pPr marL="342900" indent="-342900" eaLnBrk="0" fontAlgn="base" hangingPunct="0">
              <a:spcBef>
                <a:spcPct val="0"/>
              </a:spcBef>
              <a:spcAft>
                <a:spcPct val="0"/>
              </a:spcAft>
              <a:buClrTx/>
              <a:buFont typeface="Wingdings" panose="05000000000000000000" pitchFamily="2" charset="2"/>
              <a:buChar char="Ø"/>
            </a:pPr>
            <a:r>
              <a:rPr lang="fr-FR" sz="2000" b="1" dirty="0">
                <a:latin typeface="Barlow" panose="020B0604020202020204" charset="0"/>
              </a:rPr>
              <a:t>Vous avez la charge de la recherche du candidat, </a:t>
            </a:r>
            <a:r>
              <a:rPr lang="fr-FR" sz="2000" dirty="0">
                <a:latin typeface="Barlow" panose="020B0604020202020204" charset="0"/>
              </a:rPr>
              <a:t>inspirez-vous des canaux proposés lors du webinaire dédiée du 13/06/2022 (PPT) </a:t>
            </a:r>
            <a:r>
              <a:rPr lang="fr-FR" dirty="0">
                <a:latin typeface="Barlow" panose="020B0604020202020204" charset="0"/>
                <a:hlinkClick r:id="rId3"/>
              </a:rPr>
              <a:t>https://www.fnogec.org/service-civique/copy_of_campagne-2022-2023-kit-complet/depot-des-projets-de-missions/accueillir-un-volontaire-international/canaux-de-recrutement-de-volontaires-europeens/@@ms-document_view</a:t>
            </a:r>
            <a:endParaRPr lang="fr-FR" dirty="0">
              <a:latin typeface="Barlow" panose="020B0604020202020204" charset="0"/>
            </a:endParaRPr>
          </a:p>
          <a:p>
            <a:pPr marL="342900" indent="-342900" eaLnBrk="0" fontAlgn="base" hangingPunct="0">
              <a:spcBef>
                <a:spcPct val="0"/>
              </a:spcBef>
              <a:spcAft>
                <a:spcPct val="0"/>
              </a:spcAft>
              <a:buClrTx/>
              <a:buFont typeface="Wingdings" panose="05000000000000000000" pitchFamily="2" charset="2"/>
              <a:buChar char="Ø"/>
            </a:pPr>
            <a:endParaRPr lang="fr-FR" sz="2000" dirty="0">
              <a:latin typeface="Barlow" panose="020B0604020202020204" charset="0"/>
            </a:endParaRPr>
          </a:p>
          <a:p>
            <a:pPr marL="342900" indent="-342900" eaLnBrk="0" fontAlgn="base" hangingPunct="0">
              <a:spcBef>
                <a:spcPct val="0"/>
              </a:spcBef>
              <a:spcAft>
                <a:spcPct val="0"/>
              </a:spcAft>
              <a:buClrTx/>
              <a:buFont typeface="Wingdings" panose="05000000000000000000" pitchFamily="2" charset="2"/>
              <a:buChar char="Ø"/>
            </a:pPr>
            <a:r>
              <a:rPr lang="fr-FR" sz="2000" kern="1200" dirty="0">
                <a:solidFill>
                  <a:schemeClr val="tx1"/>
                </a:solidFill>
                <a:latin typeface="Barlow" panose="020B0604020202020204" charset="0"/>
                <a:ea typeface="+mn-ea"/>
                <a:cs typeface="+mn-cs"/>
              </a:rPr>
              <a:t>N’hésitez pas à vérifier s’il existe des </a:t>
            </a:r>
            <a:r>
              <a:rPr lang="fr-FR" sz="2000" b="1" kern="1200" dirty="0">
                <a:solidFill>
                  <a:schemeClr val="tx1"/>
                </a:solidFill>
                <a:latin typeface="Barlow" panose="020B0604020202020204" charset="0"/>
                <a:ea typeface="+mn-ea"/>
                <a:cs typeface="+mn-cs"/>
              </a:rPr>
              <a:t>jumelages, des coopérations décentralisées, des échanges inter-établissements préexistants, </a:t>
            </a:r>
            <a:r>
              <a:rPr lang="fr-FR" sz="2000" kern="1200" dirty="0">
                <a:solidFill>
                  <a:schemeClr val="tx1"/>
                </a:solidFill>
                <a:latin typeface="Barlow" panose="020B0604020202020204" charset="0"/>
                <a:ea typeface="+mn-ea"/>
                <a:cs typeface="+mn-cs"/>
              </a:rPr>
              <a:t>ou des associations de solidarité internationale pour orienter le choix d’un pays et pouvoir créer des liens durant la mission. </a:t>
            </a:r>
          </a:p>
          <a:p>
            <a:pPr marR="0" lvl="0" algn="l" defTabSz="914400" rtl="0" eaLnBrk="0" fontAlgn="base" latinLnBrk="0" hangingPunct="0">
              <a:lnSpc>
                <a:spcPct val="100000"/>
              </a:lnSpc>
              <a:spcBef>
                <a:spcPct val="0"/>
              </a:spcBef>
              <a:spcAft>
                <a:spcPct val="0"/>
              </a:spcAft>
              <a:buClrTx/>
              <a:buSzTx/>
              <a:tabLst/>
            </a:pPr>
            <a:endParaRPr lang="fr-FR" sz="2000" dirty="0">
              <a:solidFill>
                <a:schemeClr val="tx1"/>
              </a:solidFill>
              <a:latin typeface="Barlow" panose="020B0604020202020204" charset="0"/>
            </a:endParaRPr>
          </a:p>
          <a:p>
            <a:pPr lvl="1" eaLnBrk="0" fontAlgn="base" hangingPunct="0">
              <a:spcBef>
                <a:spcPct val="0"/>
              </a:spcBef>
              <a:spcAft>
                <a:spcPct val="0"/>
              </a:spcAft>
              <a:buClrTx/>
            </a:pPr>
            <a:endParaRPr lang="fr-FR" sz="2000" dirty="0">
              <a:latin typeface="Barlow" panose="020B0604020202020204" charset="0"/>
            </a:endParaRPr>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4"/>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344524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397784" y="260678"/>
            <a:ext cx="7245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9600" dirty="0">
                <a:solidFill>
                  <a:srgbClr val="6A88B2"/>
                </a:solidFill>
              </a:rPr>
              <a:t>Déroulé </a:t>
            </a:r>
            <a:endParaRPr sz="9600" dirty="0">
              <a:solidFill>
                <a:srgbClr val="6A88B2"/>
              </a:solidFill>
            </a:endParaRPr>
          </a:p>
        </p:txBody>
      </p:sp>
      <p:sp>
        <p:nvSpPr>
          <p:cNvPr id="110" name="Google Shape;110;p16"/>
          <p:cNvSpPr txBox="1">
            <a:spLocks noGrp="1"/>
          </p:cNvSpPr>
          <p:nvPr>
            <p:ph type="subTitle" idx="4294967295"/>
          </p:nvPr>
        </p:nvSpPr>
        <p:spPr>
          <a:xfrm>
            <a:off x="1503270" y="1580138"/>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dirty="0"/>
              <a:t>14h00 formation, questions réponses après chaque thème</a:t>
            </a:r>
          </a:p>
          <a:p>
            <a:pPr marL="514350" lvl="0" indent="-514350" algn="l" rtl="0">
              <a:spcBef>
                <a:spcPts val="600"/>
              </a:spcBef>
              <a:spcAft>
                <a:spcPts val="0"/>
              </a:spcAft>
              <a:buFont typeface="+mj-lt"/>
              <a:buAutoNum type="arabicPeriod"/>
            </a:pPr>
            <a:r>
              <a:rPr lang="fr-FR" dirty="0"/>
              <a:t>Mi parcours, pause de 5 minutes</a:t>
            </a:r>
          </a:p>
          <a:p>
            <a:pPr marL="514350" lvl="0" indent="-514350" algn="l" rtl="0">
              <a:spcBef>
                <a:spcPts val="600"/>
              </a:spcBef>
              <a:spcAft>
                <a:spcPts val="0"/>
              </a:spcAft>
              <a:buFont typeface="+mj-lt"/>
              <a:buAutoNum type="arabicPeriod"/>
            </a:pPr>
            <a:r>
              <a:rPr lang="fr-FR" dirty="0"/>
              <a:t>Poursuite de la formation, questions réponses après chaque thème</a:t>
            </a:r>
          </a:p>
          <a:p>
            <a:pPr marL="514350" lvl="0" indent="-514350" algn="l" rtl="0">
              <a:spcBef>
                <a:spcPts val="600"/>
              </a:spcBef>
              <a:spcAft>
                <a:spcPts val="0"/>
              </a:spcAft>
              <a:buFont typeface="+mj-lt"/>
              <a:buAutoNum type="arabicPeriod"/>
            </a:pPr>
            <a:r>
              <a:rPr lang="fr-FR" dirty="0"/>
              <a:t>16h30 fin </a:t>
            </a:r>
            <a:endParaRPr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65159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324944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4000" t="-7000" r="34000" b="-7000"/>
          </a:stretch>
        </a:blip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body" idx="1"/>
          </p:nvPr>
        </p:nvSpPr>
        <p:spPr>
          <a:xfrm>
            <a:off x="3196127" y="787500"/>
            <a:ext cx="6229884" cy="435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fr-FR" sz="4000" dirty="0"/>
              <a:t>Les clés de la réussite d’une mission  ? </a:t>
            </a:r>
          </a:p>
          <a:p>
            <a:pPr marL="0" lvl="0" indent="0" algn="l" rtl="0">
              <a:spcBef>
                <a:spcPts val="600"/>
              </a:spcBef>
              <a:spcAft>
                <a:spcPts val="0"/>
              </a:spcAft>
              <a:buNone/>
            </a:pPr>
            <a:endParaRPr lang="fr-FR" sz="4000" dirty="0"/>
          </a:p>
          <a:p>
            <a:pPr marL="0" lvl="0" indent="0">
              <a:buNone/>
            </a:pPr>
            <a:r>
              <a:rPr lang="fr-FR" sz="2800" dirty="0"/>
              <a:t>Un tutorat réussi ! S’engager à  :</a:t>
            </a:r>
          </a:p>
          <a:p>
            <a:r>
              <a:rPr lang="fr-FR" sz="2800" dirty="0"/>
              <a:t>Consacrer du temps</a:t>
            </a:r>
          </a:p>
          <a:p>
            <a:r>
              <a:rPr lang="fr-FR" sz="2800" dirty="0"/>
              <a:t>Respecter les attendus </a:t>
            </a:r>
            <a:endParaRPr lang="fr-FR" dirty="0"/>
          </a:p>
        </p:txBody>
      </p:sp>
      <p:sp>
        <p:nvSpPr>
          <p:cNvPr id="123" name="Google Shape;123;p1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4"/>
            </a:pPr>
            <a:r>
              <a:rPr lang="en" dirty="0"/>
              <a:t> </a:t>
            </a:r>
            <a:r>
              <a:rPr lang="fr-FR" dirty="0"/>
              <a:t>Se préparer au rôle de tuteur et </a:t>
            </a:r>
            <a:r>
              <a:rPr lang="fr-FR" dirty="0" err="1"/>
              <a:t>co-tuteur</a:t>
            </a:r>
            <a:endParaRPr dirty="0"/>
          </a:p>
        </p:txBody>
      </p:sp>
    </p:spTree>
    <p:extLst>
      <p:ext uri="{BB962C8B-B14F-4D97-AF65-F5344CB8AC3E}">
        <p14:creationId xmlns:p14="http://schemas.microsoft.com/office/powerpoint/2010/main" val="190255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r>
              <a:rPr lang="fr-FR" dirty="0"/>
              <a:t>Se préparer à être tuteur : 5 points  </a:t>
            </a:r>
            <a:br>
              <a:rPr lang="fr-FR" dirty="0"/>
            </a:br>
            <a:endParaRPr dirty="0"/>
          </a:p>
        </p:txBody>
      </p:sp>
      <p:sp>
        <p:nvSpPr>
          <p:cNvPr id="129" name="Google Shape;129;p19"/>
          <p:cNvSpPr txBox="1">
            <a:spLocks noGrp="1"/>
          </p:cNvSpPr>
          <p:nvPr>
            <p:ph type="body" idx="1"/>
          </p:nvPr>
        </p:nvSpPr>
        <p:spPr>
          <a:xfrm>
            <a:off x="1222300" y="1315942"/>
            <a:ext cx="7921700" cy="3729158"/>
          </a:xfrm>
          <a:prstGeom prst="rect">
            <a:avLst/>
          </a:prstGeom>
        </p:spPr>
        <p:txBody>
          <a:bodyPr spcFirstLastPara="1" wrap="square" lIns="91425" tIns="91425" rIns="91425" bIns="91425" anchor="t" anchorCtr="0">
            <a:noAutofit/>
          </a:bodyPr>
          <a:lstStyle/>
          <a:p>
            <a:pPr lvl="0">
              <a:buFont typeface="+mj-lt"/>
              <a:buAutoNum type="arabicPeriod"/>
            </a:pPr>
            <a:r>
              <a:rPr lang="fr-FR" sz="1600" b="1" dirty="0"/>
              <a:t>S’informer</a:t>
            </a:r>
            <a:r>
              <a:rPr lang="fr-FR" sz="1400" dirty="0"/>
              <a:t> : </a:t>
            </a:r>
            <a:r>
              <a:rPr lang="fr-FR" sz="1600" dirty="0"/>
              <a:t>site de la Fnogec </a:t>
            </a:r>
          </a:p>
          <a:p>
            <a:pPr lvl="0">
              <a:buFont typeface="+mj-lt"/>
              <a:buAutoNum type="arabicPeriod" startAt="2"/>
            </a:pPr>
            <a:r>
              <a:rPr lang="fr-FR" sz="1600" b="1" dirty="0"/>
              <a:t>Connaitre la mission </a:t>
            </a:r>
            <a:endParaRPr lang="fr-FR" sz="1400" b="1" dirty="0"/>
          </a:p>
          <a:p>
            <a:pPr>
              <a:buFont typeface="+mj-lt"/>
              <a:buAutoNum type="arabicPeriod" startAt="2"/>
            </a:pPr>
            <a:r>
              <a:rPr lang="fr-FR" sz="1600" b="1" dirty="0"/>
              <a:t>Comprendre son rôle et respecter ses obligations </a:t>
            </a:r>
            <a:r>
              <a:rPr lang="fr-FR" sz="1600" dirty="0"/>
              <a:t>: </a:t>
            </a:r>
            <a:endParaRPr lang="fr-FR" sz="1050" dirty="0"/>
          </a:p>
          <a:p>
            <a:pPr lvl="2"/>
            <a:r>
              <a:rPr lang="fr-FR" sz="1600" dirty="0"/>
              <a:t>Donne un cadre et des repères dans l’environnement professionnel </a:t>
            </a:r>
          </a:p>
          <a:p>
            <a:pPr lvl="2"/>
            <a:r>
              <a:rPr lang="fr-FR" sz="1600" dirty="0"/>
              <a:t>Garant du bon déroulement de la mission, suit l’évolution du projet et réajuste les contours de la  mission en fonction de l’avancement</a:t>
            </a:r>
          </a:p>
          <a:p>
            <a:pPr lvl="2"/>
            <a:r>
              <a:rPr lang="fr-FR" sz="1600" dirty="0"/>
              <a:t>Gère la motivation du volontaire (et du groupe projet) et les  éventuels problèmes disciplinaires ou de comportement</a:t>
            </a:r>
          </a:p>
          <a:p>
            <a:pPr lvl="2"/>
            <a:r>
              <a:rPr lang="fr-FR" sz="1600" dirty="0"/>
              <a:t>Accompagne le jeune dans son projet d’avenir</a:t>
            </a:r>
          </a:p>
          <a:p>
            <a:pPr lvl="2"/>
            <a:r>
              <a:rPr lang="fr-FR" sz="1600" dirty="0"/>
              <a:t>Est le référent des autres acteurs qui gravitent autour du volontaire</a:t>
            </a:r>
          </a:p>
          <a:p>
            <a:pPr lvl="2"/>
            <a:r>
              <a:rPr lang="fr-FR" sz="1600" dirty="0"/>
              <a:t>Signe la charte de l’intermédiation</a:t>
            </a:r>
          </a:p>
          <a:p>
            <a:pPr lvl="0"/>
            <a:endParaRPr lang="fr-FR" sz="1400" dirty="0"/>
          </a:p>
          <a:p>
            <a:pPr lvl="0"/>
            <a:endParaRPr lang="en-US" sz="1600"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33</a:t>
            </a:fld>
            <a:endParaRPr/>
          </a:p>
        </p:txBody>
      </p:sp>
      <p:grpSp>
        <p:nvGrpSpPr>
          <p:cNvPr id="131" name="Google Shape;131;p19"/>
          <p:cNvGrpSpPr/>
          <p:nvPr/>
        </p:nvGrpSpPr>
        <p:grpSpPr>
          <a:xfrm>
            <a:off x="8180944" y="637329"/>
            <a:ext cx="336534" cy="318981"/>
            <a:chOff x="5300400" y="3670175"/>
            <a:chExt cx="421300" cy="399325"/>
          </a:xfrm>
          <a:solidFill>
            <a:srgbClr val="6A88B2"/>
          </a:solidFill>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Espace réservé du numéro de diapositive 1">
            <a:extLst>
              <a:ext uri="{FF2B5EF4-FFF2-40B4-BE49-F238E27FC236}">
                <a16:creationId xmlns:a16="http://schemas.microsoft.com/office/drawing/2014/main" id="{3FC2989A-CE3E-4927-B95F-16F21769B72C}"/>
              </a:ext>
            </a:extLst>
          </p:cNvPr>
          <p:cNvSpPr txBox="1">
            <a:spLocks/>
          </p:cNvSpPr>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1pPr>
            <a:lvl2pPr marR="0" lvl="1"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2pPr>
            <a:lvl3pPr marR="0" lvl="2"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3pPr>
            <a:lvl4pPr marR="0" lvl="3"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4pPr>
            <a:lvl5pPr marR="0" lvl="4"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5pPr>
            <a:lvl6pPr marR="0" lvl="5"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6pPr>
            <a:lvl7pPr marR="0" lvl="6"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7pPr>
            <a:lvl8pPr marR="0" lvl="7"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8pPr>
            <a:lvl9pPr marR="0" lvl="8"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9pPr>
          </a:lstStyle>
          <a:p>
            <a:fld id="{99D1D761-3BAF-424F-83B6-55CF8F552155}" type="slidenum">
              <a:rPr lang="fr-FR" smtClean="0"/>
              <a:pPr/>
              <a:t>33</a:t>
            </a:fld>
            <a:endParaRPr lang="fr-FR"/>
          </a:p>
        </p:txBody>
      </p:sp>
    </p:spTree>
    <p:extLst>
      <p:ext uri="{BB962C8B-B14F-4D97-AF65-F5344CB8AC3E}">
        <p14:creationId xmlns:p14="http://schemas.microsoft.com/office/powerpoint/2010/main" val="526382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r>
              <a:rPr lang="fr-FR" dirty="0"/>
              <a:t>Se préparer à être tuteur</a:t>
            </a:r>
            <a:br>
              <a:rPr lang="fr-FR" dirty="0"/>
            </a:br>
            <a:endParaRPr dirty="0"/>
          </a:p>
        </p:txBody>
      </p:sp>
      <p:sp>
        <p:nvSpPr>
          <p:cNvPr id="129" name="Google Shape;129;p19"/>
          <p:cNvSpPr txBox="1">
            <a:spLocks noGrp="1"/>
          </p:cNvSpPr>
          <p:nvPr>
            <p:ph type="body" idx="1"/>
          </p:nvPr>
        </p:nvSpPr>
        <p:spPr>
          <a:xfrm>
            <a:off x="1222300" y="1104335"/>
            <a:ext cx="7590756" cy="3729158"/>
          </a:xfrm>
          <a:prstGeom prst="rect">
            <a:avLst/>
          </a:prstGeom>
        </p:spPr>
        <p:txBody>
          <a:bodyPr spcFirstLastPara="1" wrap="square" lIns="91425" tIns="91425" rIns="91425" bIns="91425" anchor="t" anchorCtr="0">
            <a:noAutofit/>
          </a:bodyPr>
          <a:lstStyle/>
          <a:p>
            <a:pPr marL="406400" lvl="0" indent="-342900">
              <a:buFont typeface="+mj-lt"/>
              <a:buAutoNum type="arabicPeriod" startAt="4"/>
            </a:pPr>
            <a:r>
              <a:rPr lang="fr-FR" sz="1800" b="1" dirty="0"/>
              <a:t>S’engager : s’investir </a:t>
            </a:r>
            <a:r>
              <a:rPr lang="fr-FR" sz="1800" dirty="0"/>
              <a:t> </a:t>
            </a:r>
          </a:p>
          <a:p>
            <a:pPr marL="406400" lvl="0" indent="-342900">
              <a:buFont typeface="+mj-lt"/>
              <a:buAutoNum type="arabicPeriod" startAt="4"/>
            </a:pPr>
            <a:endParaRPr lang="fr-FR" sz="1000" dirty="0"/>
          </a:p>
          <a:p>
            <a:pPr lvl="2"/>
            <a:r>
              <a:rPr lang="fr-FR" sz="1800" u="sng" dirty="0"/>
              <a:t>En amont, élaborer la mission, être en accord </a:t>
            </a:r>
          </a:p>
          <a:p>
            <a:pPr lvl="2"/>
            <a:r>
              <a:rPr lang="fr-FR" sz="1800" dirty="0"/>
              <a:t>Penser autrement </a:t>
            </a:r>
          </a:p>
          <a:p>
            <a:pPr lvl="2"/>
            <a:r>
              <a:rPr lang="fr-FR" sz="1800" dirty="0"/>
              <a:t>Coordonner, fédérer les différents acteurs</a:t>
            </a:r>
          </a:p>
          <a:p>
            <a:pPr lvl="2"/>
            <a:r>
              <a:rPr lang="fr-FR" sz="1800" dirty="0"/>
              <a:t>Y consacrer du temps</a:t>
            </a:r>
          </a:p>
          <a:p>
            <a:pPr lvl="2"/>
            <a:r>
              <a:rPr lang="fr-FR" sz="1800" dirty="0"/>
              <a:t>Accompagner de façon bienveillante </a:t>
            </a:r>
          </a:p>
          <a:p>
            <a:pPr lvl="2"/>
            <a:endParaRPr lang="fr-FR" sz="800" b="1" dirty="0"/>
          </a:p>
          <a:p>
            <a:pPr marL="406400" indent="-342900">
              <a:buFont typeface="+mj-lt"/>
              <a:buAutoNum type="arabicPeriod" startAt="4"/>
            </a:pPr>
            <a:r>
              <a:rPr lang="fr-FR" sz="1800" b="1" dirty="0"/>
              <a:t>Se former : </a:t>
            </a:r>
            <a:r>
              <a:rPr lang="fr-FR" sz="1800" dirty="0"/>
              <a:t> </a:t>
            </a:r>
          </a:p>
          <a:p>
            <a:pPr lvl="2"/>
            <a:r>
              <a:rPr lang="fr-FR" sz="1800" dirty="0"/>
              <a:t>Webinaire actuel : les fondamentaux et le démarrage</a:t>
            </a:r>
          </a:p>
          <a:p>
            <a:pPr lvl="2"/>
            <a:r>
              <a:rPr lang="fr-FR" sz="1800" dirty="0"/>
              <a:t>Sessions prévues en </a:t>
            </a:r>
            <a:r>
              <a:rPr lang="fr-FR" sz="1800" dirty="0" err="1"/>
              <a:t>visio</a:t>
            </a:r>
            <a:r>
              <a:rPr lang="fr-FR" sz="1800" dirty="0"/>
              <a:t> sur 2023 délivrées par Afocal</a:t>
            </a:r>
          </a:p>
          <a:p>
            <a:pPr lvl="0"/>
            <a:endParaRPr lang="en-US" sz="1600" dirty="0"/>
          </a:p>
        </p:txBody>
      </p:sp>
      <p:sp>
        <p:nvSpPr>
          <p:cNvPr id="130" name="Google Shape;130;p19"/>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grpSp>
        <p:nvGrpSpPr>
          <p:cNvPr id="131" name="Google Shape;131;p19"/>
          <p:cNvGrpSpPr/>
          <p:nvPr/>
        </p:nvGrpSpPr>
        <p:grpSpPr>
          <a:xfrm>
            <a:off x="8180944" y="637329"/>
            <a:ext cx="336534" cy="318981"/>
            <a:chOff x="5300400" y="3670175"/>
            <a:chExt cx="421300" cy="399325"/>
          </a:xfrm>
          <a:solidFill>
            <a:srgbClr val="6A88B2"/>
          </a:solidFill>
        </p:grpSpPr>
        <p:sp>
          <p:nvSpPr>
            <p:cNvPr id="132" name="Google Shape;132;p1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Espace réservé du numéro de diapositive 1">
            <a:extLst>
              <a:ext uri="{FF2B5EF4-FFF2-40B4-BE49-F238E27FC236}">
                <a16:creationId xmlns:a16="http://schemas.microsoft.com/office/drawing/2014/main" id="{3FC2989A-CE3E-4927-B95F-16F21769B72C}"/>
              </a:ext>
            </a:extLst>
          </p:cNvPr>
          <p:cNvSpPr txBox="1">
            <a:spLocks/>
          </p:cNvSpPr>
          <p:nvPr/>
        </p:nvSpPr>
        <p:spPr>
          <a:xfrm>
            <a:off x="6553200" y="6356350"/>
            <a:ext cx="2133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1pPr>
            <a:lvl2pPr marR="0" lvl="1"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2pPr>
            <a:lvl3pPr marR="0" lvl="2"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3pPr>
            <a:lvl4pPr marR="0" lvl="3"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4pPr>
            <a:lvl5pPr marR="0" lvl="4"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5pPr>
            <a:lvl6pPr marR="0" lvl="5"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6pPr>
            <a:lvl7pPr marR="0" lvl="6"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7pPr>
            <a:lvl8pPr marR="0" lvl="7"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8pPr>
            <a:lvl9pPr marR="0" lvl="8" algn="ctr" rtl="0">
              <a:lnSpc>
                <a:spcPct val="100000"/>
              </a:lnSpc>
              <a:spcBef>
                <a:spcPts val="0"/>
              </a:spcBef>
              <a:spcAft>
                <a:spcPts val="0"/>
              </a:spcAft>
              <a:buClr>
                <a:srgbClr val="000000"/>
              </a:buClr>
              <a:buFont typeface="Arial"/>
              <a:buNone/>
              <a:defRPr sz="1200" b="1" i="0" u="none" strike="noStrike" cap="none">
                <a:solidFill>
                  <a:srgbClr val="FFFFFF"/>
                </a:solidFill>
                <a:latin typeface="Barlow"/>
                <a:ea typeface="Barlow"/>
                <a:cs typeface="Barlow"/>
                <a:sym typeface="Barlow"/>
              </a:defRPr>
            </a:lvl9pPr>
          </a:lstStyle>
          <a:p>
            <a:fld id="{99D1D761-3BAF-424F-83B6-55CF8F552155}" type="slidenum">
              <a:rPr lang="fr-FR" smtClean="0"/>
              <a:pPr/>
              <a:t>34</a:t>
            </a:fld>
            <a:endParaRPr lang="fr-FR"/>
          </a:p>
        </p:txBody>
      </p:sp>
    </p:spTree>
    <p:extLst>
      <p:ext uri="{BB962C8B-B14F-4D97-AF65-F5344CB8AC3E}">
        <p14:creationId xmlns:p14="http://schemas.microsoft.com/office/powerpoint/2010/main" val="4106231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552BB-303F-C6D3-354A-9562E89BF2D7}"/>
              </a:ext>
            </a:extLst>
          </p:cNvPr>
          <p:cNvSpPr>
            <a:spLocks noGrp="1"/>
          </p:cNvSpPr>
          <p:nvPr>
            <p:ph type="title"/>
          </p:nvPr>
        </p:nvSpPr>
        <p:spPr/>
        <p:txBody>
          <a:bodyPr/>
          <a:lstStyle/>
          <a:p>
            <a:r>
              <a:rPr lang="fr-FR" dirty="0"/>
              <a:t>FOCUS sur les formations </a:t>
            </a:r>
          </a:p>
        </p:txBody>
      </p:sp>
      <p:sp>
        <p:nvSpPr>
          <p:cNvPr id="3" name="Espace réservé du texte 2">
            <a:extLst>
              <a:ext uri="{FF2B5EF4-FFF2-40B4-BE49-F238E27FC236}">
                <a16:creationId xmlns:a16="http://schemas.microsoft.com/office/drawing/2014/main" id="{7E11E2A2-1B75-E131-28D4-080B6A5C7DB4}"/>
              </a:ext>
            </a:extLst>
          </p:cNvPr>
          <p:cNvSpPr>
            <a:spLocks noGrp="1"/>
          </p:cNvSpPr>
          <p:nvPr>
            <p:ph type="body" idx="1"/>
          </p:nvPr>
        </p:nvSpPr>
        <p:spPr>
          <a:xfrm>
            <a:off x="1289050" y="1349141"/>
            <a:ext cx="7854950" cy="3400684"/>
          </a:xfrm>
        </p:spPr>
        <p:txBody>
          <a:bodyPr/>
          <a:lstStyle/>
          <a:p>
            <a:r>
              <a:rPr lang="fr-FR" sz="2400" u="sng" dirty="0"/>
              <a:t>Formation des tuteurs-cotuteurs-référents d’une journée </a:t>
            </a:r>
            <a:r>
              <a:rPr lang="fr-FR" sz="2400" b="1" dirty="0"/>
              <a:t>en VISIO</a:t>
            </a:r>
          </a:p>
          <a:p>
            <a:pPr lvl="1"/>
            <a:r>
              <a:rPr lang="fr-FR" sz="2400" b="1" dirty="0"/>
              <a:t>Se former le plus tôt possible </a:t>
            </a:r>
          </a:p>
          <a:p>
            <a:pPr lvl="1"/>
            <a:r>
              <a:rPr lang="fr-FR" sz="2400" b="1" dirty="0"/>
              <a:t>Obligatoire pour les nouveaux tuteurs</a:t>
            </a:r>
          </a:p>
          <a:p>
            <a:pPr lvl="1"/>
            <a:r>
              <a:rPr lang="fr-FR" sz="2400" dirty="0"/>
              <a:t>Refaire une formation si formation date de plus de 2 ans </a:t>
            </a:r>
          </a:p>
          <a:p>
            <a:pPr lvl="1"/>
            <a:r>
              <a:rPr lang="fr-FR" sz="2400" dirty="0"/>
              <a:t>Plusieurs dates proposées, s’inscrire le plus vite possible, prévues le 18/10-22/11-20/12</a:t>
            </a:r>
          </a:p>
          <a:p>
            <a:pPr lvl="1"/>
            <a:r>
              <a:rPr lang="fr-FR" sz="2400" dirty="0"/>
              <a:t>Groupe de 15, toutes régions confondues</a:t>
            </a:r>
          </a:p>
          <a:p>
            <a:pPr lvl="1"/>
            <a:endParaRPr lang="fr-FR" dirty="0"/>
          </a:p>
        </p:txBody>
      </p:sp>
      <p:sp>
        <p:nvSpPr>
          <p:cNvPr id="4" name="Espace réservé du numéro de diapositive 3">
            <a:extLst>
              <a:ext uri="{FF2B5EF4-FFF2-40B4-BE49-F238E27FC236}">
                <a16:creationId xmlns:a16="http://schemas.microsoft.com/office/drawing/2014/main" id="{2D1D9F2F-D07B-146D-D153-92BB95C5849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35</a:t>
            </a:fld>
            <a:endParaRPr lang="fr-FR"/>
          </a:p>
        </p:txBody>
      </p:sp>
    </p:spTree>
    <p:extLst>
      <p:ext uri="{BB962C8B-B14F-4D97-AF65-F5344CB8AC3E}">
        <p14:creationId xmlns:p14="http://schemas.microsoft.com/office/powerpoint/2010/main" val="69070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335344" y="462465"/>
            <a:ext cx="6739500" cy="870638"/>
          </a:xfrm>
        </p:spPr>
        <p:txBody>
          <a:bodyPr/>
          <a:lstStyle/>
          <a:p>
            <a:r>
              <a:rPr lang="fr-FR" dirty="0"/>
              <a:t>Se préparer à être tuteur d’un volontaire international</a:t>
            </a:r>
            <a:br>
              <a:rPr lang="fr-FR"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36</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413503"/>
            <a:ext cx="7507968"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fr-FR" sz="2000" dirty="0"/>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Echanger régulièrement avec le futur volontaire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L’aider à préparer son arrivée, l’organiser avec lui</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Anticiper : qui accueille le volontaire les premiers jours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Préparer son logement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Impliquer vos collègues dans la préparation de l’arrivée et de la mission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Se renseigner sur le pays d’origine du jeune, vous préparer vous aussi à la rencontre interculturelle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sz="2000" dirty="0">
              <a:solidFill>
                <a:schemeClr val="tx1"/>
              </a:solidFill>
              <a:latin typeface="Barlow" panose="020B060402020202020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fr-FR" sz="2000" dirty="0">
                <a:solidFill>
                  <a:schemeClr val="tx1"/>
                </a:solidFill>
                <a:latin typeface="Barlow" panose="020B0604020202020204" charset="0"/>
              </a:rPr>
              <a:t>Focus formations tuteurs : formés à part des tuteurs des </a:t>
            </a:r>
            <a:r>
              <a:rPr lang="fr-FR" sz="2000">
                <a:solidFill>
                  <a:schemeClr val="tx1"/>
                </a:solidFill>
                <a:latin typeface="Barlow" panose="020B0604020202020204" charset="0"/>
              </a:rPr>
              <a:t>volontaires français </a:t>
            </a:r>
            <a:endParaRPr lang="fr-FR" sz="2000" dirty="0">
              <a:solidFill>
                <a:schemeClr val="tx1"/>
              </a:solidFill>
              <a:latin typeface="Barlow" panose="020B0604020202020204" charset="0"/>
            </a:endParaRPr>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3"/>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641552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3536223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startAt="5"/>
            </a:pPr>
            <a:r>
              <a:rPr lang="fr-FR" dirty="0"/>
              <a:t>L’accompagnement, concrètement </a:t>
            </a:r>
            <a:endParaRPr dirty="0"/>
          </a:p>
        </p:txBody>
      </p:sp>
    </p:spTree>
    <p:extLst>
      <p:ext uri="{BB962C8B-B14F-4D97-AF65-F5344CB8AC3E}">
        <p14:creationId xmlns:p14="http://schemas.microsoft.com/office/powerpoint/2010/main" val="3367400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93F23F-DF41-48AF-A91E-F2EF3CAC04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39</a:t>
            </a:fld>
            <a:endParaRPr lang="fr-FR"/>
          </a:p>
        </p:txBody>
      </p:sp>
      <p:sp>
        <p:nvSpPr>
          <p:cNvPr id="11" name="ZoneTexte 10">
            <a:extLst>
              <a:ext uri="{FF2B5EF4-FFF2-40B4-BE49-F238E27FC236}">
                <a16:creationId xmlns:a16="http://schemas.microsoft.com/office/drawing/2014/main" id="{B339E04C-1135-D9AA-2337-C5AC12D31489}"/>
              </a:ext>
            </a:extLst>
          </p:cNvPr>
          <p:cNvSpPr txBox="1"/>
          <p:nvPr/>
        </p:nvSpPr>
        <p:spPr>
          <a:xfrm>
            <a:off x="806116" y="216568"/>
            <a:ext cx="8169442" cy="1395664"/>
          </a:xfrm>
          <a:prstGeom prst="rect">
            <a:avLst/>
          </a:prstGeom>
          <a:solidFill>
            <a:schemeClr val="bg1"/>
          </a:solidFill>
        </p:spPr>
        <p:txBody>
          <a:bodyPr wrap="square" rtlCol="0">
            <a:spAutoFit/>
          </a:bodyPr>
          <a:lstStyle/>
          <a:p>
            <a:endParaRPr lang="fr-FR" dirty="0"/>
          </a:p>
        </p:txBody>
      </p:sp>
      <p:graphicFrame>
        <p:nvGraphicFramePr>
          <p:cNvPr id="10" name="Diagramme 9">
            <a:extLst>
              <a:ext uri="{FF2B5EF4-FFF2-40B4-BE49-F238E27FC236}">
                <a16:creationId xmlns:a16="http://schemas.microsoft.com/office/drawing/2014/main" id="{900DEC61-E0CC-2BE1-C03F-5ABD938CCD47}"/>
              </a:ext>
            </a:extLst>
          </p:cNvPr>
          <p:cNvGraphicFramePr/>
          <p:nvPr>
            <p:extLst>
              <p:ext uri="{D42A27DB-BD31-4B8C-83A1-F6EECF244321}">
                <p14:modId xmlns:p14="http://schemas.microsoft.com/office/powerpoint/2010/main" val="926119642"/>
              </p:ext>
            </p:extLst>
          </p:nvPr>
        </p:nvGraphicFramePr>
        <p:xfrm>
          <a:off x="806116" y="223640"/>
          <a:ext cx="7719126" cy="4703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3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idx="4294967295"/>
          </p:nvPr>
        </p:nvSpPr>
        <p:spPr>
          <a:xfrm>
            <a:off x="1476570" y="260678"/>
            <a:ext cx="72456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9600" dirty="0">
                <a:solidFill>
                  <a:srgbClr val="6A88B2"/>
                </a:solidFill>
              </a:rPr>
              <a:t>Plan </a:t>
            </a:r>
            <a:endParaRPr sz="9600" dirty="0">
              <a:solidFill>
                <a:srgbClr val="6A88B2"/>
              </a:solidFill>
            </a:endParaRPr>
          </a:p>
        </p:txBody>
      </p:sp>
      <p:sp>
        <p:nvSpPr>
          <p:cNvPr id="110" name="Google Shape;110;p16"/>
          <p:cNvSpPr txBox="1">
            <a:spLocks noGrp="1"/>
          </p:cNvSpPr>
          <p:nvPr>
            <p:ph type="subTitle" idx="4294967295"/>
          </p:nvPr>
        </p:nvSpPr>
        <p:spPr>
          <a:xfrm>
            <a:off x="1503270" y="1632565"/>
            <a:ext cx="7192200" cy="2579125"/>
          </a:xfrm>
          <a:prstGeom prst="rect">
            <a:avLst/>
          </a:prstGeom>
        </p:spPr>
        <p:txBody>
          <a:bodyPr spcFirstLastPara="1" wrap="square" lIns="91425" tIns="91425" rIns="91425" bIns="91425" anchor="t" anchorCtr="0">
            <a:noAutofit/>
          </a:bodyPr>
          <a:lstStyle/>
          <a:p>
            <a:pPr marL="514350" lvl="0" indent="-514350" algn="l" rtl="0">
              <a:spcBef>
                <a:spcPts val="600"/>
              </a:spcBef>
              <a:spcAft>
                <a:spcPts val="0"/>
              </a:spcAft>
              <a:buFont typeface="+mj-lt"/>
              <a:buAutoNum type="arabicPeriod"/>
            </a:pPr>
            <a:r>
              <a:rPr lang="fr-FR" dirty="0"/>
              <a:t>Les grands principes du service civique</a:t>
            </a:r>
          </a:p>
          <a:p>
            <a:pPr marL="514350" lvl="0" indent="-514350" algn="l" rtl="0">
              <a:spcBef>
                <a:spcPts val="600"/>
              </a:spcBef>
              <a:spcAft>
                <a:spcPts val="0"/>
              </a:spcAft>
              <a:buFont typeface="+mj-lt"/>
              <a:buAutoNum type="arabicPeriod"/>
            </a:pPr>
            <a:r>
              <a:rPr lang="fr-FR" dirty="0"/>
              <a:t>La publication de votre offre de mission</a:t>
            </a:r>
          </a:p>
          <a:p>
            <a:pPr marL="514350" lvl="0" indent="-514350" algn="l" rtl="0">
              <a:spcBef>
                <a:spcPts val="600"/>
              </a:spcBef>
              <a:spcAft>
                <a:spcPts val="0"/>
              </a:spcAft>
              <a:buFont typeface="+mj-lt"/>
              <a:buAutoNum type="arabicPeriod"/>
            </a:pPr>
            <a:r>
              <a:rPr lang="fr-FR" dirty="0"/>
              <a:t>La sélection du volontaire </a:t>
            </a:r>
          </a:p>
          <a:p>
            <a:pPr marL="514350" lvl="0" indent="-514350" algn="l" rtl="0">
              <a:spcBef>
                <a:spcPts val="600"/>
              </a:spcBef>
              <a:spcAft>
                <a:spcPts val="0"/>
              </a:spcAft>
              <a:buFont typeface="+mj-lt"/>
              <a:buAutoNum type="arabicPeriod"/>
            </a:pPr>
            <a:r>
              <a:rPr lang="fr-FR" dirty="0"/>
              <a:t>Se préparer à son rôle de tuteur</a:t>
            </a:r>
          </a:p>
          <a:p>
            <a:pPr marL="514350" indent="-514350">
              <a:buFont typeface="+mj-lt"/>
              <a:buAutoNum type="arabicPeriod"/>
            </a:pPr>
            <a:r>
              <a:rPr lang="fr-FR" dirty="0"/>
              <a:t>L’accompagnement concret</a:t>
            </a:r>
          </a:p>
          <a:p>
            <a:pPr marL="0" lvl="0" indent="0" algn="l" rtl="0">
              <a:spcBef>
                <a:spcPts val="600"/>
              </a:spcBef>
              <a:spcAft>
                <a:spcPts val="0"/>
              </a:spcAft>
              <a:buNone/>
            </a:pPr>
            <a:endParaRPr lang="fr-FR" b="1" dirty="0"/>
          </a:p>
          <a:p>
            <a:pPr marL="514350" lvl="0" indent="-514350" algn="l" rtl="0">
              <a:spcBef>
                <a:spcPts val="600"/>
              </a:spcBef>
              <a:spcAft>
                <a:spcPts val="0"/>
              </a:spcAft>
              <a:buFont typeface="+mj-lt"/>
              <a:buAutoNum type="arabicPeriod"/>
            </a:pPr>
            <a:endParaRPr b="1" dirty="0"/>
          </a:p>
        </p:txBody>
      </p:sp>
      <p:sp>
        <p:nvSpPr>
          <p:cNvPr id="111" name="Google Shape;111;p16"/>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2767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E93F23F-DF41-48AF-A91E-F2EF3CAC04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40</a:t>
            </a:fld>
            <a:endParaRPr lang="fr-FR"/>
          </a:p>
        </p:txBody>
      </p:sp>
      <p:sp>
        <p:nvSpPr>
          <p:cNvPr id="2" name="ZoneTexte 1">
            <a:extLst>
              <a:ext uri="{FF2B5EF4-FFF2-40B4-BE49-F238E27FC236}">
                <a16:creationId xmlns:a16="http://schemas.microsoft.com/office/drawing/2014/main" id="{D0DB32C5-B9F7-7162-5FCB-4BF91B51A7F2}"/>
              </a:ext>
            </a:extLst>
          </p:cNvPr>
          <p:cNvSpPr txBox="1"/>
          <p:nvPr/>
        </p:nvSpPr>
        <p:spPr>
          <a:xfrm>
            <a:off x="854241" y="118396"/>
            <a:ext cx="8097253" cy="1474926"/>
          </a:xfrm>
          <a:prstGeom prst="rect">
            <a:avLst/>
          </a:prstGeom>
          <a:solidFill>
            <a:schemeClr val="bg1"/>
          </a:solidFill>
        </p:spPr>
        <p:txBody>
          <a:bodyPr wrap="square" rtlCol="0">
            <a:spAutoFit/>
          </a:bodyPr>
          <a:lstStyle/>
          <a:p>
            <a:endParaRPr lang="fr-FR" dirty="0"/>
          </a:p>
        </p:txBody>
      </p:sp>
      <p:graphicFrame>
        <p:nvGraphicFramePr>
          <p:cNvPr id="10" name="Diagramme 9">
            <a:extLst>
              <a:ext uri="{FF2B5EF4-FFF2-40B4-BE49-F238E27FC236}">
                <a16:creationId xmlns:a16="http://schemas.microsoft.com/office/drawing/2014/main" id="{900DEC61-E0CC-2BE1-C03F-5ABD938CCD47}"/>
              </a:ext>
            </a:extLst>
          </p:cNvPr>
          <p:cNvGraphicFramePr/>
          <p:nvPr>
            <p:extLst>
              <p:ext uri="{D42A27DB-BD31-4B8C-83A1-F6EECF244321}">
                <p14:modId xmlns:p14="http://schemas.microsoft.com/office/powerpoint/2010/main" val="1731177439"/>
              </p:ext>
            </p:extLst>
          </p:nvPr>
        </p:nvGraphicFramePr>
        <p:xfrm>
          <a:off x="664068" y="243608"/>
          <a:ext cx="7815863" cy="478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515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E9FC8-8433-48B8-B280-1812D655BDE4}"/>
              </a:ext>
            </a:extLst>
          </p:cNvPr>
          <p:cNvSpPr>
            <a:spLocks noGrp="1"/>
          </p:cNvSpPr>
          <p:nvPr>
            <p:ph type="title"/>
          </p:nvPr>
        </p:nvSpPr>
        <p:spPr>
          <a:xfrm>
            <a:off x="1276581" y="499625"/>
            <a:ext cx="6739500" cy="806700"/>
          </a:xfrm>
        </p:spPr>
        <p:txBody>
          <a:bodyPr/>
          <a:lstStyle/>
          <a:p>
            <a:r>
              <a:rPr lang="fr-FR" sz="2400" dirty="0"/>
              <a:t>Concrètement</a:t>
            </a:r>
            <a:r>
              <a:rPr lang="fr-FR" dirty="0"/>
              <a:t>, accompagner le vol</a:t>
            </a:r>
            <a:r>
              <a:rPr lang="fr-FR" sz="2400" dirty="0"/>
              <a:t>ontaire étranger </a:t>
            </a:r>
            <a:br>
              <a:rPr lang="fr-FR" sz="2400" dirty="0"/>
            </a:br>
            <a:endParaRPr lang="fr-FR" dirty="0"/>
          </a:p>
        </p:txBody>
      </p:sp>
      <p:sp>
        <p:nvSpPr>
          <p:cNvPr id="4" name="Espace réservé du numéro de diapositive 3">
            <a:extLst>
              <a:ext uri="{FF2B5EF4-FFF2-40B4-BE49-F238E27FC236}">
                <a16:creationId xmlns:a16="http://schemas.microsoft.com/office/drawing/2014/main" id="{E3FF33F0-6A50-478B-B9D9-BC978804A9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41</a:t>
            </a:fld>
            <a:endParaRPr lang="fr-FR"/>
          </a:p>
        </p:txBody>
      </p:sp>
      <p:sp>
        <p:nvSpPr>
          <p:cNvPr id="5" name="ZoneTexte 4">
            <a:extLst>
              <a:ext uri="{FF2B5EF4-FFF2-40B4-BE49-F238E27FC236}">
                <a16:creationId xmlns:a16="http://schemas.microsoft.com/office/drawing/2014/main" id="{06125D48-D43E-404F-8A1B-B1A16879FEAC}"/>
              </a:ext>
            </a:extLst>
          </p:cNvPr>
          <p:cNvSpPr txBox="1"/>
          <p:nvPr/>
        </p:nvSpPr>
        <p:spPr>
          <a:xfrm>
            <a:off x="1353493" y="1291850"/>
            <a:ext cx="7507968" cy="3693319"/>
          </a:xfrm>
          <a:prstGeom prst="rect">
            <a:avLst/>
          </a:prstGeom>
          <a:noFill/>
        </p:spPr>
        <p:txBody>
          <a:bodyPr wrap="square" rtlCol="0">
            <a:spAutoFit/>
          </a:bodyPr>
          <a:lstStyle/>
          <a:p>
            <a:pPr lvl="1" eaLnBrk="0" fontAlgn="base" hangingPunct="0">
              <a:spcBef>
                <a:spcPct val="0"/>
              </a:spcBef>
              <a:spcAft>
                <a:spcPct val="0"/>
              </a:spcAft>
              <a:buClrTx/>
              <a:buFontTx/>
              <a:buChar char="•"/>
            </a:pPr>
            <a:r>
              <a:rPr lang="fr-FR" sz="1800" dirty="0">
                <a:latin typeface="Barlow" panose="020B0604020202020204" charset="0"/>
              </a:rPr>
              <a:t> Une préoccupation constante : veiller à ce que le volontaire soit bien entouré, favoriser les liens, y compris avec les autres volontaires</a:t>
            </a:r>
          </a:p>
          <a:p>
            <a:pPr lvl="1" eaLnBrk="0" fontAlgn="base" hangingPunct="0">
              <a:spcBef>
                <a:spcPct val="0"/>
              </a:spcBef>
              <a:spcAft>
                <a:spcPct val="0"/>
              </a:spcAft>
              <a:buClrTx/>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Prévoir des points très réguliers</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Accompagner son intégration : dans l’établissement, sur le territoire, dans sa nouvelle vie quotidienne</a:t>
            </a:r>
          </a:p>
          <a:p>
            <a:pPr lvl="1" eaLnBrk="0" fontAlgn="base" hangingPunct="0">
              <a:spcBef>
                <a:spcPct val="0"/>
              </a:spcBef>
              <a:spcAft>
                <a:spcPct val="0"/>
              </a:spcAft>
              <a:buClrTx/>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Valoriser son expérience</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Un film témoignage: https://www.youtube.com/watch?v=YQE-U0oxDRw</a:t>
            </a:r>
          </a:p>
          <a:p>
            <a:pPr lvl="1" eaLnBrk="0" fontAlgn="base" hangingPunct="0">
              <a:spcBef>
                <a:spcPct val="0"/>
              </a:spcBef>
              <a:spcAft>
                <a:spcPct val="0"/>
              </a:spcAft>
              <a:buClrTx/>
              <a:buFontTx/>
              <a:buChar char="•"/>
            </a:pPr>
            <a:endParaRPr lang="fr-FR" sz="1800" dirty="0">
              <a:latin typeface="Barlow" panose="020B0604020202020204" charset="0"/>
            </a:endParaRPr>
          </a:p>
          <a:p>
            <a:pPr lvl="1" eaLnBrk="0" fontAlgn="base" hangingPunct="0">
              <a:spcBef>
                <a:spcPct val="0"/>
              </a:spcBef>
              <a:spcAft>
                <a:spcPct val="0"/>
              </a:spcAft>
              <a:buClrTx/>
              <a:buFontTx/>
              <a:buChar char="•"/>
            </a:pPr>
            <a:r>
              <a:rPr lang="fr-FR" sz="1800" dirty="0">
                <a:latin typeface="Barlow" panose="020B0604020202020204" charset="0"/>
              </a:rPr>
              <a:t> Des ressources disponibles aussi auprès du </a:t>
            </a:r>
            <a:r>
              <a:rPr lang="fr-FR" sz="1800" dirty="0">
                <a:latin typeface="Barlow" panose="020B0604020202020204" charset="0"/>
                <a:hlinkClick r:id="rId3"/>
              </a:rPr>
              <a:t>Red</a:t>
            </a:r>
            <a:endParaRPr lang="fr-FR" sz="2000" dirty="0"/>
          </a:p>
        </p:txBody>
      </p:sp>
      <p:pic>
        <p:nvPicPr>
          <p:cNvPr id="6" name="Image 5" descr="Une image contenant ballon, aéronef, boule&#10;&#10;Description générée automatiquement">
            <a:extLst>
              <a:ext uri="{FF2B5EF4-FFF2-40B4-BE49-F238E27FC236}">
                <a16:creationId xmlns:a16="http://schemas.microsoft.com/office/drawing/2014/main" id="{D5BC28B6-8C5A-4816-8177-0DE6AC4B6089}"/>
              </a:ext>
            </a:extLst>
          </p:cNvPr>
          <p:cNvPicPr>
            <a:picLocks noChangeAspect="1"/>
          </p:cNvPicPr>
          <p:nvPr/>
        </p:nvPicPr>
        <p:blipFill>
          <a:blip r:embed="rId4"/>
          <a:stretch>
            <a:fillRect/>
          </a:stretch>
        </p:blipFill>
        <p:spPr>
          <a:xfrm>
            <a:off x="7692279" y="306145"/>
            <a:ext cx="1100328" cy="1097280"/>
          </a:xfrm>
          <a:prstGeom prst="rect">
            <a:avLst/>
          </a:prstGeom>
        </p:spPr>
      </p:pic>
    </p:spTree>
    <p:extLst>
      <p:ext uri="{BB962C8B-B14F-4D97-AF65-F5344CB8AC3E}">
        <p14:creationId xmlns:p14="http://schemas.microsoft.com/office/powerpoint/2010/main" val="1519412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341547" y="2022346"/>
            <a:ext cx="6802453" cy="910800"/>
          </a:xfrm>
          <a:prstGeom prst="rect">
            <a:avLst/>
          </a:prstGeom>
        </p:spPr>
        <p:txBody>
          <a:bodyPr spcFirstLastPara="1" wrap="square" lIns="91425" tIns="91425" rIns="91425" bIns="91425" anchor="b" anchorCtr="0">
            <a:noAutofit/>
          </a:bodyPr>
          <a:lstStyle/>
          <a:p>
            <a:pPr lvl="0" algn="l" rtl="0">
              <a:spcBef>
                <a:spcPts val="0"/>
              </a:spcBef>
              <a:spcAft>
                <a:spcPts val="0"/>
              </a:spcAft>
            </a:pPr>
            <a:r>
              <a:rPr lang="fr-FR" dirty="0"/>
              <a:t>Vos questions </a:t>
            </a:r>
            <a:endParaRPr dirty="0"/>
          </a:p>
        </p:txBody>
      </p:sp>
    </p:spTree>
    <p:extLst>
      <p:ext uri="{BB962C8B-B14F-4D97-AF65-F5344CB8AC3E}">
        <p14:creationId xmlns:p14="http://schemas.microsoft.com/office/powerpoint/2010/main" val="768558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8"/>
          <p:cNvSpPr txBox="1">
            <a:spLocks noGrp="1"/>
          </p:cNvSpPr>
          <p:nvPr>
            <p:ph type="title"/>
          </p:nvPr>
        </p:nvSpPr>
        <p:spPr>
          <a:xfrm>
            <a:off x="1182200" y="393475"/>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a:t>Nous retrouver </a:t>
            </a:r>
            <a:endParaRPr/>
          </a:p>
        </p:txBody>
      </p:sp>
      <p:sp>
        <p:nvSpPr>
          <p:cNvPr id="380" name="Google Shape;380;p38"/>
          <p:cNvSpPr txBox="1">
            <a:spLocks noGrp="1"/>
          </p:cNvSpPr>
          <p:nvPr>
            <p:ph type="body" idx="1"/>
          </p:nvPr>
        </p:nvSpPr>
        <p:spPr>
          <a:xfrm>
            <a:off x="1506810" y="1078974"/>
            <a:ext cx="7085700" cy="2938500"/>
          </a:xfrm>
          <a:prstGeom prst="rect">
            <a:avLst/>
          </a:prstGeom>
        </p:spPr>
        <p:txBody>
          <a:bodyPr spcFirstLastPara="1" wrap="square" lIns="91425" tIns="91425" rIns="91425" bIns="91425" anchor="t" anchorCtr="0">
            <a:noAutofit/>
          </a:bodyPr>
          <a:lstStyle/>
          <a:p>
            <a:pPr marL="0" lvl="0" indent="0">
              <a:buNone/>
            </a:pPr>
            <a:r>
              <a:rPr lang="fr-FR" sz="1800" dirty="0"/>
              <a:t>Le site de la Fédération des Ogec </a:t>
            </a:r>
            <a:r>
              <a:rPr lang="fr-FR" sz="1800" dirty="0">
                <a:hlinkClick r:id="rId3"/>
              </a:rPr>
              <a:t>https://www.fnogec.org/</a:t>
            </a:r>
            <a:endParaRPr lang="fr-FR" sz="1800" dirty="0"/>
          </a:p>
          <a:p>
            <a:pPr marL="0" lvl="0" indent="0" algn="l" rtl="0">
              <a:spcBef>
                <a:spcPts val="600"/>
              </a:spcBef>
              <a:spcAft>
                <a:spcPts val="0"/>
              </a:spcAft>
              <a:buNone/>
            </a:pPr>
            <a:r>
              <a:rPr lang="fr-FR" sz="1800" dirty="0"/>
              <a:t>Nous écrire :</a:t>
            </a:r>
          </a:p>
          <a:p>
            <a:pPr marL="285750" indent="-285750"/>
            <a:r>
              <a:rPr lang="fr-FR" sz="1800" dirty="0"/>
              <a:t>Fnogec  (processus, suivi administratif, formations) </a:t>
            </a:r>
          </a:p>
          <a:p>
            <a:pPr marL="914400" lvl="2" indent="0">
              <a:buNone/>
            </a:pPr>
            <a:r>
              <a:rPr lang="fr-FR" sz="1800" dirty="0"/>
              <a:t>Armelle Baril </a:t>
            </a:r>
            <a:r>
              <a:rPr lang="fr-FR" sz="1800" dirty="0">
                <a:hlinkClick r:id="rId4"/>
              </a:rPr>
              <a:t>service-civique@fnogec.org</a:t>
            </a:r>
            <a:endParaRPr lang="fr-FR" sz="1800" dirty="0"/>
          </a:p>
          <a:p>
            <a:pPr marL="285750" indent="-285750"/>
            <a:r>
              <a:rPr lang="fr-FR" sz="1800" dirty="0" err="1"/>
              <a:t>Cneap</a:t>
            </a:r>
            <a:r>
              <a:rPr lang="fr-FR" sz="1800" dirty="0"/>
              <a:t>  (volontaire étranger) </a:t>
            </a:r>
          </a:p>
          <a:p>
            <a:pPr marL="0" indent="0">
              <a:buNone/>
            </a:pPr>
            <a:r>
              <a:rPr lang="fr-FR" sz="1800" dirty="0"/>
              <a:t>   	Stéphanie </a:t>
            </a:r>
            <a:r>
              <a:rPr lang="fr-FR" sz="1800" dirty="0" err="1"/>
              <a:t>Dumortier</a:t>
            </a:r>
            <a:r>
              <a:rPr lang="fr-FR" sz="1800" dirty="0"/>
              <a:t> </a:t>
            </a:r>
            <a:r>
              <a:rPr lang="fr-FR" sz="1800" dirty="0">
                <a:hlinkClick r:id="rId5"/>
              </a:rPr>
              <a:t>stephanie.dumortier@cneap.fr</a:t>
            </a:r>
            <a:r>
              <a:rPr lang="fr-FR" sz="1800" dirty="0"/>
              <a:t> </a:t>
            </a:r>
          </a:p>
          <a:p>
            <a:pPr marL="285750" indent="-285750"/>
            <a:r>
              <a:rPr lang="fr-FR" sz="1800" dirty="0" err="1"/>
              <a:t>Sgec</a:t>
            </a:r>
            <a:r>
              <a:rPr lang="fr-FR" sz="1800" dirty="0"/>
              <a:t> (volontaire étranger)</a:t>
            </a:r>
          </a:p>
          <a:p>
            <a:pPr marL="914400" lvl="2" indent="0">
              <a:buNone/>
            </a:pPr>
            <a:r>
              <a:rPr lang="en-US" sz="1800" dirty="0"/>
              <a:t>Mickaël GAC </a:t>
            </a:r>
            <a:r>
              <a:rPr lang="en-US" sz="1800" dirty="0">
                <a:hlinkClick r:id="rId6"/>
              </a:rPr>
              <a:t>m-gac@enseignement-catholique.fr</a:t>
            </a:r>
            <a:endParaRPr lang="en-US" sz="1800" dirty="0"/>
          </a:p>
          <a:p>
            <a:pPr marL="914400" lvl="2" indent="0">
              <a:buNone/>
            </a:pPr>
            <a:endParaRPr lang="fr-FR" sz="1800" dirty="0"/>
          </a:p>
          <a:p>
            <a:pPr marL="285750" indent="-285750"/>
            <a:endParaRPr sz="1800" dirty="0"/>
          </a:p>
          <a:p>
            <a:pPr marL="0" lvl="0" indent="0" algn="l" rtl="0">
              <a:lnSpc>
                <a:spcPct val="115000"/>
              </a:lnSpc>
              <a:spcBef>
                <a:spcPts val="600"/>
              </a:spcBef>
              <a:spcAft>
                <a:spcPts val="0"/>
              </a:spcAft>
              <a:buNone/>
            </a:pPr>
            <a:endParaRPr sz="1800" dirty="0"/>
          </a:p>
        </p:txBody>
      </p:sp>
      <p:sp>
        <p:nvSpPr>
          <p:cNvPr id="382" name="Google Shape;382;p38"/>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43</a:t>
            </a:fld>
            <a:endParaRPr/>
          </a:p>
        </p:txBody>
      </p:sp>
      <p:grpSp>
        <p:nvGrpSpPr>
          <p:cNvPr id="383" name="Google Shape;383;p38"/>
          <p:cNvGrpSpPr/>
          <p:nvPr/>
        </p:nvGrpSpPr>
        <p:grpSpPr>
          <a:xfrm>
            <a:off x="8176163" y="622213"/>
            <a:ext cx="349235" cy="349235"/>
            <a:chOff x="1922075" y="1629000"/>
            <a:chExt cx="437200" cy="437200"/>
          </a:xfrm>
          <a:solidFill>
            <a:srgbClr val="6A88B2"/>
          </a:solidFill>
        </p:grpSpPr>
        <p:sp>
          <p:nvSpPr>
            <p:cNvPr id="384" name="Google Shape;384;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 1">
            <a:extLst>
              <a:ext uri="{FF2B5EF4-FFF2-40B4-BE49-F238E27FC236}">
                <a16:creationId xmlns:a16="http://schemas.microsoft.com/office/drawing/2014/main" id="{F63E6BD6-104C-DDC6-A512-9B92FA72E23A}"/>
              </a:ext>
            </a:extLst>
          </p:cNvPr>
          <p:cNvPicPr>
            <a:picLocks noChangeAspect="1"/>
          </p:cNvPicPr>
          <p:nvPr/>
        </p:nvPicPr>
        <p:blipFill>
          <a:blip r:embed="rId7"/>
          <a:stretch>
            <a:fillRect/>
          </a:stretch>
        </p:blipFill>
        <p:spPr>
          <a:xfrm>
            <a:off x="2214085" y="4017474"/>
            <a:ext cx="1104900" cy="1104900"/>
          </a:xfrm>
          <a:prstGeom prst="rect">
            <a:avLst/>
          </a:prstGeom>
        </p:spPr>
      </p:pic>
      <p:pic>
        <p:nvPicPr>
          <p:cNvPr id="3" name="Picture 2">
            <a:extLst>
              <a:ext uri="{FF2B5EF4-FFF2-40B4-BE49-F238E27FC236}">
                <a16:creationId xmlns:a16="http://schemas.microsoft.com/office/drawing/2014/main" id="{1C3DEC04-32C2-E2ED-C72D-EA67365E7D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9800" y="4087711"/>
            <a:ext cx="1545778" cy="103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1501C28F-F46C-9A62-87E9-6A1A883B7480}"/>
              </a:ext>
            </a:extLst>
          </p:cNvPr>
          <p:cNvPicPr>
            <a:picLocks noChangeAspect="1"/>
          </p:cNvPicPr>
          <p:nvPr/>
        </p:nvPicPr>
        <p:blipFill>
          <a:blip r:embed="rId9"/>
          <a:stretch>
            <a:fillRect/>
          </a:stretch>
        </p:blipFill>
        <p:spPr>
          <a:xfrm>
            <a:off x="6158222" y="3921809"/>
            <a:ext cx="1784265" cy="107520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C3D038-AE84-5F45-94BB-ECF9EB86AD1C}"/>
              </a:ext>
            </a:extLst>
          </p:cNvPr>
          <p:cNvSpPr/>
          <p:nvPr/>
        </p:nvSpPr>
        <p:spPr>
          <a:xfrm>
            <a:off x="12338" y="200901"/>
            <a:ext cx="8896350" cy="4766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Image 10">
            <a:extLst>
              <a:ext uri="{FF2B5EF4-FFF2-40B4-BE49-F238E27FC236}">
                <a16:creationId xmlns:a16="http://schemas.microsoft.com/office/drawing/2014/main" id="{BFE252B0-71AA-0C48-94CA-AF1CF1628082}"/>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280486" y="744199"/>
            <a:ext cx="6008817" cy="3427669"/>
          </a:xfrm>
          <a:prstGeom prst="rect">
            <a:avLst/>
          </a:prstGeom>
        </p:spPr>
      </p:pic>
      <p:sp>
        <p:nvSpPr>
          <p:cNvPr id="2" name="Espace réservé du numéro de diapositive 1">
            <a:extLst>
              <a:ext uri="{FF2B5EF4-FFF2-40B4-BE49-F238E27FC236}">
                <a16:creationId xmlns:a16="http://schemas.microsoft.com/office/drawing/2014/main" id="{EF3475F3-90F1-F244-B06B-BE51E1A41F2E}"/>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fr-FR" sz="1200" b="1" i="0" u="none" strike="noStrike" kern="0" cap="none" spc="0" normalizeH="0" baseline="0" noProof="0" smtClean="0">
                <a:ln>
                  <a:noFill/>
                </a:ln>
                <a:solidFill>
                  <a:srgbClr val="FFFFFF"/>
                </a:solidFill>
                <a:effectLst/>
                <a:uLnTx/>
                <a:uFillTx/>
                <a:latin typeface="Barlow"/>
                <a:sym typeface="Barlow"/>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fr-FR" sz="1200" b="1" i="0" u="none" strike="noStrike" kern="0" cap="none" spc="0" normalizeH="0" baseline="0" noProof="0">
              <a:ln>
                <a:noFill/>
              </a:ln>
              <a:solidFill>
                <a:srgbClr val="FFFFFF"/>
              </a:solidFill>
              <a:effectLst/>
              <a:uLnTx/>
              <a:uFillTx/>
              <a:latin typeface="Barlow"/>
              <a:sym typeface="Barlow"/>
            </a:endParaRPr>
          </a:p>
        </p:txBody>
      </p:sp>
      <p:sp>
        <p:nvSpPr>
          <p:cNvPr id="7" name="Ellipse 6">
            <a:extLst>
              <a:ext uri="{FF2B5EF4-FFF2-40B4-BE49-F238E27FC236}">
                <a16:creationId xmlns:a16="http://schemas.microsoft.com/office/drawing/2014/main" id="{C27CBE4F-D82D-7D4C-9AE5-629F0E4DA47C}"/>
              </a:ext>
            </a:extLst>
          </p:cNvPr>
          <p:cNvSpPr/>
          <p:nvPr/>
        </p:nvSpPr>
        <p:spPr>
          <a:xfrm>
            <a:off x="4991309" y="1214892"/>
            <a:ext cx="2560311" cy="256031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0" b="1" i="0" u="none" strike="noStrike" kern="0" cap="none" spc="0" normalizeH="0" baseline="0" noProof="0" dirty="0">
              <a:ln>
                <a:noFill/>
              </a:ln>
              <a:solidFill>
                <a:srgbClr val="FFFFFF"/>
              </a:solidFill>
              <a:effectLst/>
              <a:uLnTx/>
              <a:uFillTx/>
              <a:latin typeface="Fira Sans" panose="020B0503050000020004" pitchFamily="34" charset="0"/>
              <a:ea typeface="+mn-ea"/>
              <a:cs typeface="+mn-cs"/>
              <a:sym typeface="Arial"/>
            </a:endParaRPr>
          </a:p>
        </p:txBody>
      </p:sp>
      <p:sp>
        <p:nvSpPr>
          <p:cNvPr id="8" name="ZoneTexte 7">
            <a:extLst>
              <a:ext uri="{FF2B5EF4-FFF2-40B4-BE49-F238E27FC236}">
                <a16:creationId xmlns:a16="http://schemas.microsoft.com/office/drawing/2014/main" id="{E88DD859-3C04-4E45-B498-E048E21C3920}"/>
              </a:ext>
            </a:extLst>
          </p:cNvPr>
          <p:cNvSpPr txBox="1"/>
          <p:nvPr/>
        </p:nvSpPr>
        <p:spPr>
          <a:xfrm>
            <a:off x="235312" y="249800"/>
            <a:ext cx="85150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000" b="0" i="0" u="none" strike="noStrike" kern="0" cap="none" spc="0" normalizeH="0" baseline="0" noProof="0" dirty="0">
                <a:ln>
                  <a:noFill/>
                </a:ln>
                <a:solidFill>
                  <a:srgbClr val="C40056"/>
                </a:solidFill>
                <a:effectLst/>
                <a:uLnTx/>
                <a:uFillTx/>
                <a:latin typeface="Fira Sans Medium" panose="020B0503050000020004" pitchFamily="34" charset="0"/>
                <a:cs typeface="Arial"/>
                <a:sym typeface="Arial"/>
              </a:rPr>
              <a:t>WEBINAIRE SERVICE CIVIQUE : </a:t>
            </a:r>
            <a:r>
              <a:rPr kumimoji="0" lang="fr-FR" sz="2000" b="0" i="0" u="none" strike="noStrike" kern="0" cap="none" spc="0" normalizeH="0" baseline="0" noProof="0" dirty="0">
                <a:ln>
                  <a:noFill/>
                </a:ln>
                <a:solidFill>
                  <a:schemeClr val="tx1"/>
                </a:solidFill>
                <a:effectLst/>
                <a:uLnTx/>
                <a:uFillTx/>
                <a:latin typeface="Fira Sans Medium" panose="020B0503050000020004" pitchFamily="34" charset="0"/>
                <a:cs typeface="Arial"/>
                <a:sym typeface="Arial"/>
              </a:rPr>
              <a:t> </a:t>
            </a:r>
            <a:r>
              <a:rPr lang="fr-FR" sz="2000" dirty="0">
                <a:latin typeface="Fira Sans Medium" panose="020B0503050000020004" pitchFamily="34" charset="0"/>
              </a:rPr>
              <a:t>Accueillir un volontaire en</a:t>
            </a:r>
            <a:r>
              <a:rPr kumimoji="0" lang="fr-FR" sz="2000" b="0" i="0" u="none" strike="noStrike" kern="0" cap="none" spc="0" normalizeH="0" baseline="0" noProof="0" dirty="0">
                <a:ln>
                  <a:noFill/>
                </a:ln>
                <a:solidFill>
                  <a:srgbClr val="000000"/>
                </a:solidFill>
                <a:effectLst/>
                <a:uLnTx/>
                <a:uFillTx/>
                <a:latin typeface="Fira Sans Medium" panose="020B0503050000020004" pitchFamily="34" charset="0"/>
                <a:cs typeface="Arial"/>
                <a:sym typeface="Arial"/>
              </a:rPr>
              <a:t> SERVICE CIVIQUE </a:t>
            </a:r>
          </a:p>
        </p:txBody>
      </p:sp>
      <p:sp>
        <p:nvSpPr>
          <p:cNvPr id="9" name="Ellipse 8">
            <a:extLst>
              <a:ext uri="{FF2B5EF4-FFF2-40B4-BE49-F238E27FC236}">
                <a16:creationId xmlns:a16="http://schemas.microsoft.com/office/drawing/2014/main" id="{6B804921-C2B5-1D40-A5D9-53EF489F82CE}"/>
              </a:ext>
            </a:extLst>
          </p:cNvPr>
          <p:cNvSpPr/>
          <p:nvPr/>
        </p:nvSpPr>
        <p:spPr>
          <a:xfrm>
            <a:off x="1405283" y="883306"/>
            <a:ext cx="611701" cy="611701"/>
          </a:xfrm>
          <a:prstGeom prst="ellipse">
            <a:avLst/>
          </a:prstGeom>
          <a:solidFill>
            <a:srgbClr val="6A88B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5C49A994-0D5F-B34A-87C2-CB37A9F97071}"/>
              </a:ext>
            </a:extLst>
          </p:cNvPr>
          <p:cNvSpPr/>
          <p:nvPr/>
        </p:nvSpPr>
        <p:spPr>
          <a:xfrm>
            <a:off x="-1" y="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DEA92AB-62E8-D147-A283-B9562D451AE9}"/>
              </a:ext>
            </a:extLst>
          </p:cNvPr>
          <p:cNvSpPr/>
          <p:nvPr/>
        </p:nvSpPr>
        <p:spPr>
          <a:xfrm rot="5400000">
            <a:off x="1379110" y="-1366771"/>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8119CEF2-79DA-D141-B3A2-B37E6A3EAFCA}"/>
              </a:ext>
            </a:extLst>
          </p:cNvPr>
          <p:cNvSpPr/>
          <p:nvPr/>
        </p:nvSpPr>
        <p:spPr>
          <a:xfrm rot="5400000">
            <a:off x="7596877" y="3594272"/>
            <a:ext cx="182457"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2934FF25-40CF-E249-9DFA-69A229A6AD07}"/>
              </a:ext>
            </a:extLst>
          </p:cNvPr>
          <p:cNvSpPr/>
          <p:nvPr/>
        </p:nvSpPr>
        <p:spPr>
          <a:xfrm>
            <a:off x="8969778" y="2210950"/>
            <a:ext cx="178433" cy="2916000"/>
          </a:xfrm>
          <a:prstGeom prst="rect">
            <a:avLst/>
          </a:prstGeom>
          <a:solidFill>
            <a:srgbClr val="C40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6" name="Image 15">
            <a:extLst>
              <a:ext uri="{FF2B5EF4-FFF2-40B4-BE49-F238E27FC236}">
                <a16:creationId xmlns:a16="http://schemas.microsoft.com/office/drawing/2014/main" id="{CF169878-2C12-42C6-8CDF-C9D21FA54135}"/>
              </a:ext>
            </a:extLst>
          </p:cNvPr>
          <p:cNvPicPr>
            <a:picLocks noChangeAspect="1"/>
          </p:cNvPicPr>
          <p:nvPr/>
        </p:nvPicPr>
        <p:blipFill rotWithShape="1">
          <a:blip r:embed="rId4">
            <a:extLst>
              <a:ext uri="{28A0092B-C50C-407E-A947-70E740481C1C}">
                <a14:useLocalDpi xmlns:a14="http://schemas.microsoft.com/office/drawing/2010/main" val="0"/>
              </a:ext>
            </a:extLst>
          </a:blip>
          <a:srcRect b="10924"/>
          <a:stretch/>
        </p:blipFill>
        <p:spPr>
          <a:xfrm>
            <a:off x="-166" y="3438700"/>
            <a:ext cx="1872265" cy="1728118"/>
          </a:xfrm>
          <a:prstGeom prst="rect">
            <a:avLst/>
          </a:prstGeom>
        </p:spPr>
      </p:pic>
      <p:sp>
        <p:nvSpPr>
          <p:cNvPr id="3" name="ZoneTexte 2">
            <a:extLst>
              <a:ext uri="{FF2B5EF4-FFF2-40B4-BE49-F238E27FC236}">
                <a16:creationId xmlns:a16="http://schemas.microsoft.com/office/drawing/2014/main" id="{8A39B613-A013-4CC9-893A-AE5CB5F1DD08}"/>
              </a:ext>
            </a:extLst>
          </p:cNvPr>
          <p:cNvSpPr txBox="1"/>
          <p:nvPr/>
        </p:nvSpPr>
        <p:spPr>
          <a:xfrm>
            <a:off x="5329244" y="1865948"/>
            <a:ext cx="1899503" cy="1477328"/>
          </a:xfrm>
          <a:prstGeom prst="rect">
            <a:avLst/>
          </a:prstGeom>
          <a:noFill/>
        </p:spPr>
        <p:txBody>
          <a:bodyPr wrap="square" rtlCol="0">
            <a:spAutoFit/>
          </a:bodyPr>
          <a:lstStyle/>
          <a:p>
            <a:pPr algn="ctr"/>
            <a:r>
              <a:rPr lang="fr-FR" sz="1800" dirty="0">
                <a:solidFill>
                  <a:srgbClr val="FFFFFF"/>
                </a:solidFill>
                <a:latin typeface="Fira Sans Medium" panose="020B0503050000020004" pitchFamily="34" charset="0"/>
              </a:rPr>
              <a:t>Merci pour votre attention &amp; votre engagement !</a:t>
            </a:r>
          </a:p>
          <a:p>
            <a:pPr algn="ctr"/>
            <a:endParaRPr lang="fr-FR" sz="1800" b="1" dirty="0">
              <a:solidFill>
                <a:schemeClr val="bg1"/>
              </a:solidFill>
            </a:endParaRPr>
          </a:p>
        </p:txBody>
      </p:sp>
    </p:spTree>
    <p:extLst>
      <p:ext uri="{BB962C8B-B14F-4D97-AF65-F5344CB8AC3E}">
        <p14:creationId xmlns:p14="http://schemas.microsoft.com/office/powerpoint/2010/main" val="42918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t="-7000" r="27000" b="-7000"/>
          </a:stretch>
        </a:blip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2666459" y="2231682"/>
            <a:ext cx="5814900" cy="910800"/>
          </a:xfrm>
          <a:prstGeom prst="rect">
            <a:avLst/>
          </a:prstGeom>
        </p:spPr>
        <p:txBody>
          <a:bodyPr spcFirstLastPara="1" wrap="square" lIns="91425" tIns="91425" rIns="91425" bIns="91425" anchor="b" anchorCtr="0">
            <a:noAutofit/>
          </a:bodyPr>
          <a:lstStyle/>
          <a:p>
            <a:pPr marL="742950" lvl="0" indent="-742950" algn="l" rtl="0">
              <a:spcBef>
                <a:spcPts val="0"/>
              </a:spcBef>
              <a:spcAft>
                <a:spcPts val="0"/>
              </a:spcAft>
              <a:buFont typeface="+mj-lt"/>
              <a:buAutoNum type="arabicPeriod"/>
            </a:pPr>
            <a:r>
              <a:rPr lang="fr-FR" dirty="0"/>
              <a:t>Les grands principes du service civique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717704" y="1233156"/>
            <a:ext cx="7093010" cy="33825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fr-FR" sz="2400" b="1" dirty="0">
                <a:solidFill>
                  <a:schemeClr val="accent3">
                    <a:lumMod val="75000"/>
                  </a:schemeClr>
                </a:solidFill>
              </a:rPr>
              <a:t>L’engagement de service civique</a:t>
            </a:r>
          </a:p>
          <a:p>
            <a:pPr marL="0" lvl="0" indent="0" algn="ctr" rtl="0">
              <a:spcBef>
                <a:spcPts val="600"/>
              </a:spcBef>
              <a:spcAft>
                <a:spcPts val="0"/>
              </a:spcAft>
              <a:buNone/>
            </a:pPr>
            <a:r>
              <a:rPr lang="fr-FR" sz="2000" b="1" dirty="0">
                <a:solidFill>
                  <a:schemeClr val="accent3">
                    <a:lumMod val="75000"/>
                  </a:schemeClr>
                </a:solidFill>
              </a:rPr>
              <a:t>Réservé au 16-25 ans </a:t>
            </a:r>
          </a:p>
          <a:p>
            <a:pPr marL="0" lvl="0" indent="0" algn="l" rtl="0">
              <a:spcBef>
                <a:spcPts val="600"/>
              </a:spcBef>
              <a:spcAft>
                <a:spcPts val="0"/>
              </a:spcAft>
              <a:buNone/>
            </a:pPr>
            <a:endParaRPr sz="2000" dirty="0"/>
          </a:p>
        </p:txBody>
      </p:sp>
      <p:sp>
        <p:nvSpPr>
          <p:cNvPr id="162" name="Google Shape;162;p21"/>
          <p:cNvSpPr txBox="1">
            <a:spLocks noGrp="1"/>
          </p:cNvSpPr>
          <p:nvPr>
            <p:ph type="title"/>
          </p:nvPr>
        </p:nvSpPr>
        <p:spPr>
          <a:xfrm>
            <a:off x="1222300" y="407870"/>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L’engagement de service civique ? </a:t>
            </a:r>
            <a:endParaRPr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ZoneTexte 11">
            <a:extLst>
              <a:ext uri="{FF2B5EF4-FFF2-40B4-BE49-F238E27FC236}">
                <a16:creationId xmlns:a16="http://schemas.microsoft.com/office/drawing/2014/main" id="{40590DC7-09B7-4CFE-A7EA-D677CAC4FD33}"/>
              </a:ext>
            </a:extLst>
          </p:cNvPr>
          <p:cNvSpPr txBox="1"/>
          <p:nvPr/>
        </p:nvSpPr>
        <p:spPr>
          <a:xfrm>
            <a:off x="1939895" y="2235113"/>
            <a:ext cx="6021905" cy="2031325"/>
          </a:xfrm>
          <a:prstGeom prst="rect">
            <a:avLst/>
          </a:prstGeom>
          <a:noFill/>
        </p:spPr>
        <p:txBody>
          <a:bodyPr wrap="square">
            <a:spAutoFit/>
          </a:bodyPr>
          <a:lstStyle/>
          <a:p>
            <a:pPr marL="481706" indent="-334518" algn="ctr" defTabSz="963412">
              <a:defRPr/>
            </a:pPr>
            <a:r>
              <a:rPr lang="fr-FR" sz="1400" b="1" dirty="0"/>
              <a:t>L’ARTICLE L.120-1 DU CODE SERVICE NATIONAL  </a:t>
            </a:r>
          </a:p>
          <a:p>
            <a:pPr marL="481706" indent="-334518" defTabSz="963412">
              <a:defRPr/>
            </a:pPr>
            <a:endParaRPr lang="fr-FR" sz="1400" b="1" dirty="0"/>
          </a:p>
          <a:p>
            <a:pPr marL="481706" indent="-334518" defTabSz="963412">
              <a:defRPr/>
            </a:pPr>
            <a:r>
              <a:rPr lang="fr-FR" sz="1400" b="1" i="1" dirty="0"/>
              <a:t>« LE SERVICE CIVIQUE A POUR OBJET DE RENFORCER LA COHÉSION NATIONALE ET LA MIXITÉ SOCIALE ET OFFRE À TOUTE PERSONNE VOLONTAIRE L'OPPORTUNITÉ DE SERVIR LES VALEURS DE LA RÉPUBLIQUE ET DE S'ENGAGER EN FAVEUR D'UN PROJET COLLECTIF EN EFFECTUANT UNE MISSION D'INTÉRÊT GÉNÉRAL AUPRÈS D'UNE PERSONNE MORALE AGRÉÉE. […] »</a:t>
            </a:r>
          </a:p>
        </p:txBody>
      </p:sp>
    </p:spTree>
    <p:extLst>
      <p:ext uri="{BB962C8B-B14F-4D97-AF65-F5344CB8AC3E}">
        <p14:creationId xmlns:p14="http://schemas.microsoft.com/office/powerpoint/2010/main" val="65314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1"/>
          <p:cNvSpPr txBox="1">
            <a:spLocks noGrp="1"/>
          </p:cNvSpPr>
          <p:nvPr>
            <p:ph type="body" idx="1"/>
          </p:nvPr>
        </p:nvSpPr>
        <p:spPr>
          <a:xfrm>
            <a:off x="1717704" y="1233156"/>
            <a:ext cx="7093010" cy="33825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fr-FR" sz="2000" b="1" dirty="0"/>
              <a:t>Les 8 principes fondamentaux </a:t>
            </a:r>
          </a:p>
          <a:p>
            <a:pPr marL="342900" indent="-342900"/>
            <a:r>
              <a:rPr lang="fr-FR" sz="1600" dirty="0">
                <a:solidFill>
                  <a:schemeClr val="tx1"/>
                </a:solidFill>
              </a:rPr>
              <a:t>Intérêt général </a:t>
            </a:r>
          </a:p>
          <a:p>
            <a:pPr marL="342900" indent="-342900"/>
            <a:r>
              <a:rPr lang="fr-FR" sz="1600" dirty="0">
                <a:solidFill>
                  <a:schemeClr val="tx1"/>
                </a:solidFill>
              </a:rPr>
              <a:t>Citoyenneté</a:t>
            </a:r>
          </a:p>
          <a:p>
            <a:pPr marL="342900" indent="-342900"/>
            <a:r>
              <a:rPr lang="fr-FR" sz="1600" dirty="0">
                <a:solidFill>
                  <a:schemeClr val="tx1"/>
                </a:solidFill>
              </a:rPr>
              <a:t>Mixité </a:t>
            </a:r>
          </a:p>
          <a:p>
            <a:pPr marL="342900" indent="-342900"/>
            <a:r>
              <a:rPr lang="fr-FR" sz="1600" dirty="0">
                <a:solidFill>
                  <a:schemeClr val="tx1"/>
                </a:solidFill>
              </a:rPr>
              <a:t>Accessibilité</a:t>
            </a:r>
            <a:endParaRPr lang="fr-FR" sz="1600" dirty="0">
              <a:solidFill>
                <a:srgbClr val="00338D"/>
              </a:solidFill>
              <a:latin typeface="TradeGothic-CondEighteen"/>
            </a:endParaRPr>
          </a:p>
          <a:p>
            <a:pPr marL="342900" indent="-342900"/>
            <a:r>
              <a:rPr lang="fr-FR" sz="1600" dirty="0">
                <a:solidFill>
                  <a:schemeClr val="tx1"/>
                </a:solidFill>
              </a:rPr>
              <a:t>Complémentarité </a:t>
            </a:r>
          </a:p>
          <a:p>
            <a:pPr marL="342900" indent="-342900"/>
            <a:r>
              <a:rPr lang="fr-FR" sz="1600" dirty="0">
                <a:solidFill>
                  <a:schemeClr val="tx1"/>
                </a:solidFill>
              </a:rPr>
              <a:t>Initiative </a:t>
            </a:r>
          </a:p>
          <a:p>
            <a:pPr marL="342900" indent="-342900"/>
            <a:r>
              <a:rPr lang="fr-FR" sz="1600" dirty="0">
                <a:solidFill>
                  <a:schemeClr val="tx1"/>
                </a:solidFill>
              </a:rPr>
              <a:t>Accompagnement bienveillant</a:t>
            </a:r>
          </a:p>
          <a:p>
            <a:pPr marL="342900" indent="-342900"/>
            <a:r>
              <a:rPr lang="fr-FR" sz="1600" b="1" dirty="0">
                <a:solidFill>
                  <a:schemeClr val="tx1"/>
                </a:solidFill>
              </a:rPr>
              <a:t>Respect du statut (statut encadré, reconnu et respecté) </a:t>
            </a:r>
          </a:p>
          <a:p>
            <a:pPr marL="0" lvl="0" indent="0" algn="l" rtl="0">
              <a:spcBef>
                <a:spcPts val="600"/>
              </a:spcBef>
              <a:spcAft>
                <a:spcPts val="0"/>
              </a:spcAft>
              <a:buNone/>
            </a:pPr>
            <a:endParaRPr sz="2000" dirty="0"/>
          </a:p>
        </p:txBody>
      </p:sp>
      <p:sp>
        <p:nvSpPr>
          <p:cNvPr id="162" name="Google Shape;162;p21"/>
          <p:cNvSpPr txBox="1">
            <a:spLocks noGrp="1"/>
          </p:cNvSpPr>
          <p:nvPr>
            <p:ph type="title"/>
          </p:nvPr>
        </p:nvSpPr>
        <p:spPr>
          <a:xfrm>
            <a:off x="1222300" y="407870"/>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caractéristiques de cet engagement </a:t>
            </a:r>
            <a:endParaRPr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xfrm>
            <a:off x="1066373" y="343727"/>
            <a:ext cx="6739500" cy="80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Les caractéristiques de cet engagement </a:t>
            </a:r>
            <a:endParaRPr dirty="0"/>
          </a:p>
        </p:txBody>
      </p:sp>
      <p:sp>
        <p:nvSpPr>
          <p:cNvPr id="163" name="Google Shape;163;p21"/>
          <p:cNvSpPr txBox="1">
            <a:spLocks noGrp="1"/>
          </p:cNvSpPr>
          <p:nvPr>
            <p:ph type="body" idx="2"/>
          </p:nvPr>
        </p:nvSpPr>
        <p:spPr>
          <a:xfrm>
            <a:off x="1656769" y="948407"/>
            <a:ext cx="6226585" cy="4012332"/>
          </a:xfrm>
          <a:prstGeom prst="rect">
            <a:avLst/>
          </a:prstGeom>
        </p:spPr>
        <p:txBody>
          <a:bodyPr spcFirstLastPara="1" wrap="square" lIns="91425" tIns="91425" rIns="91425" bIns="91425" anchor="t" anchorCtr="0">
            <a:noAutofit/>
          </a:bodyPr>
          <a:lstStyle/>
          <a:p>
            <a:pPr marL="0" indent="0">
              <a:buNone/>
            </a:pPr>
            <a:r>
              <a:rPr lang="fr-FR" sz="2000" b="1" dirty="0"/>
              <a:t>Le cadre légal </a:t>
            </a:r>
          </a:p>
          <a:p>
            <a:pPr marL="285750" indent="-285750"/>
            <a:r>
              <a:rPr lang="fr-FR" sz="1600" dirty="0"/>
              <a:t>Jeune </a:t>
            </a:r>
            <a:r>
              <a:rPr lang="fr-FR" sz="1600" b="1" dirty="0">
                <a:solidFill>
                  <a:schemeClr val="tx1"/>
                </a:solidFill>
              </a:rPr>
              <a:t>de 18 </a:t>
            </a:r>
            <a:r>
              <a:rPr lang="fr-FR" sz="1600" b="1" dirty="0"/>
              <a:t>à 25 ans </a:t>
            </a:r>
            <a:r>
              <a:rPr lang="fr-FR" sz="1600" dirty="0"/>
              <a:t>(EC), 30 ans pour les porteurs de handicap</a:t>
            </a:r>
          </a:p>
          <a:p>
            <a:pPr marL="342900" indent="-342900"/>
            <a:r>
              <a:rPr lang="fr-FR" sz="1600" dirty="0"/>
              <a:t>Sans condition de diplôme</a:t>
            </a:r>
          </a:p>
          <a:p>
            <a:pPr marL="342900" indent="-342900"/>
            <a:r>
              <a:rPr lang="fr-FR" sz="1600" dirty="0"/>
              <a:t>Compatible étude/emploi</a:t>
            </a:r>
          </a:p>
          <a:p>
            <a:pPr marL="342900" indent="-342900"/>
            <a:r>
              <a:rPr lang="fr-FR" sz="1600" dirty="0"/>
              <a:t>6 à 12 mois : moyenne de  8 mois </a:t>
            </a:r>
          </a:p>
          <a:p>
            <a:pPr marL="342900" indent="-342900"/>
            <a:r>
              <a:rPr lang="fr-FR" sz="1600" dirty="0"/>
              <a:t>24h et 35h, 2 jours de congés par mois </a:t>
            </a:r>
          </a:p>
          <a:p>
            <a:pPr marL="342900" indent="-342900"/>
            <a:r>
              <a:rPr lang="fr-FR" sz="1600" dirty="0"/>
              <a:t>Indemnisé 601 € : 496,94 € ( état) + 113,02  € ( établissement -maintenu en cas de maladie ) + 113,13 € sur critères sociaux (</a:t>
            </a:r>
            <a:r>
              <a:rPr lang="fr-FR" sz="1600" dirty="0" err="1"/>
              <a:t>rsa</a:t>
            </a:r>
            <a:r>
              <a:rPr lang="fr-FR" sz="1600" dirty="0"/>
              <a:t>/boursier)  </a:t>
            </a:r>
          </a:p>
          <a:p>
            <a:pPr marL="342900" indent="-342900"/>
            <a:r>
              <a:rPr lang="fr-FR" sz="1600" dirty="0"/>
              <a:t>Protection sociale ( SS ) et acquisition de trimestre de retraite</a:t>
            </a:r>
          </a:p>
          <a:p>
            <a:pPr marL="342900" indent="-342900"/>
            <a:r>
              <a:rPr lang="fr-FR" sz="1600" dirty="0"/>
              <a:t>Peut remplacer un stage, donne des ECTS </a:t>
            </a:r>
          </a:p>
          <a:p>
            <a:pPr marL="342900" indent="-342900"/>
            <a:r>
              <a:rPr lang="fr-FR" sz="1600" dirty="0"/>
              <a:t>2 formations volontaire + formations tuteur</a:t>
            </a:r>
          </a:p>
          <a:p>
            <a:pPr marL="342900" indent="-342900"/>
            <a:r>
              <a:rPr lang="fr-FR" sz="1600" dirty="0"/>
              <a:t>Organisme à but non lucratif</a:t>
            </a:r>
          </a:p>
          <a:p>
            <a:pPr marL="342900" indent="-342900"/>
            <a:endParaRPr lang="fr-FR" sz="1600" dirty="0"/>
          </a:p>
          <a:p>
            <a:pPr marL="342900" indent="-342900"/>
            <a:endParaRPr lang="fr-FR" sz="1600" dirty="0"/>
          </a:p>
          <a:p>
            <a:pPr marL="0" lvl="0" indent="0" algn="l" rtl="0">
              <a:spcBef>
                <a:spcPts val="600"/>
              </a:spcBef>
              <a:spcAft>
                <a:spcPts val="0"/>
              </a:spcAft>
              <a:buNone/>
            </a:pPr>
            <a:r>
              <a:rPr lang="fr-FR" sz="1400" b="1" dirty="0"/>
              <a:t> </a:t>
            </a:r>
            <a:endParaRPr sz="2000" dirty="0"/>
          </a:p>
        </p:txBody>
      </p:sp>
      <p:sp>
        <p:nvSpPr>
          <p:cNvPr id="164" name="Google Shape;164;p21"/>
          <p:cNvSpPr txBox="1">
            <a:spLocks noGrp="1"/>
          </p:cNvSpPr>
          <p:nvPr>
            <p:ph type="sldNum" idx="12"/>
          </p:nvPr>
        </p:nvSpPr>
        <p:spPr>
          <a:xfrm>
            <a:off x="8750400" y="4356225"/>
            <a:ext cx="393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65" name="Google Shape;165;p21"/>
          <p:cNvGrpSpPr/>
          <p:nvPr/>
        </p:nvGrpSpPr>
        <p:grpSpPr>
          <a:xfrm>
            <a:off x="8247163" y="629034"/>
            <a:ext cx="205851" cy="335576"/>
            <a:chOff x="6730350" y="2315900"/>
            <a:chExt cx="257700" cy="420100"/>
          </a:xfrm>
          <a:solidFill>
            <a:srgbClr val="6A88B2"/>
          </a:solidFill>
        </p:grpSpPr>
        <p:sp>
          <p:nvSpPr>
            <p:cNvPr id="166" name="Google Shape;166;p2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855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828DD-A53C-95FE-7547-C28DA3B15B2E}"/>
              </a:ext>
            </a:extLst>
          </p:cNvPr>
          <p:cNvSpPr>
            <a:spLocks noGrp="1"/>
          </p:cNvSpPr>
          <p:nvPr>
            <p:ph type="title"/>
          </p:nvPr>
        </p:nvSpPr>
        <p:spPr/>
        <p:txBody>
          <a:bodyPr/>
          <a:lstStyle/>
          <a:p>
            <a:r>
              <a:rPr lang="fr-FR" dirty="0"/>
              <a:t>Focus : Quid de l’autonomie du volontaire ? </a:t>
            </a:r>
          </a:p>
        </p:txBody>
      </p:sp>
      <p:sp>
        <p:nvSpPr>
          <p:cNvPr id="3" name="Espace réservé du texte 2">
            <a:extLst>
              <a:ext uri="{FF2B5EF4-FFF2-40B4-BE49-F238E27FC236}">
                <a16:creationId xmlns:a16="http://schemas.microsoft.com/office/drawing/2014/main" id="{230A8DAA-EEAC-233D-F85B-ECC752B82C00}"/>
              </a:ext>
            </a:extLst>
          </p:cNvPr>
          <p:cNvSpPr>
            <a:spLocks noGrp="1"/>
          </p:cNvSpPr>
          <p:nvPr>
            <p:ph type="body" idx="1"/>
          </p:nvPr>
        </p:nvSpPr>
        <p:spPr>
          <a:xfrm>
            <a:off x="1556330" y="1349141"/>
            <a:ext cx="7194069" cy="2938500"/>
          </a:xfrm>
        </p:spPr>
        <p:txBody>
          <a:bodyPr/>
          <a:lstStyle/>
          <a:p>
            <a:r>
              <a:rPr lang="fr-FR" sz="2400" dirty="0"/>
              <a:t>Un volontaire n’est jamais en responsabilité</a:t>
            </a:r>
          </a:p>
          <a:p>
            <a:r>
              <a:rPr lang="fr-FR" sz="2400" dirty="0"/>
              <a:t>Il ne doit jamais être seul avec un groupe d’élèves,  encadrer un groupe ou un élève, ni même en sport</a:t>
            </a:r>
          </a:p>
          <a:p>
            <a:r>
              <a:rPr lang="fr-FR" sz="2400" dirty="0"/>
              <a:t>Un membre de l’établissement  doit toujours être avec lui</a:t>
            </a:r>
          </a:p>
          <a:p>
            <a:r>
              <a:rPr lang="fr-FR" sz="2400" dirty="0"/>
              <a:t>Tolérance : </a:t>
            </a:r>
            <a:r>
              <a:rPr lang="fr-FR" sz="2400" u="sng" dirty="0"/>
              <a:t>2 pièces portes ouvertes</a:t>
            </a:r>
            <a:r>
              <a:rPr lang="fr-FR" sz="2400" dirty="0"/>
              <a:t>, le volontaire avec un groupe est à côté de la salle dans laquelle il y a un membre de l’établissement </a:t>
            </a:r>
          </a:p>
        </p:txBody>
      </p:sp>
      <p:sp>
        <p:nvSpPr>
          <p:cNvPr id="4" name="Espace réservé du numéro de diapositive 3">
            <a:extLst>
              <a:ext uri="{FF2B5EF4-FFF2-40B4-BE49-F238E27FC236}">
                <a16:creationId xmlns:a16="http://schemas.microsoft.com/office/drawing/2014/main" id="{A26C6C7D-111B-FBDA-59B5-E8F2C649399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3918177705"/>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F12137CB71B4E800428E3EF8BF9E6" ma:contentTypeVersion="18" ma:contentTypeDescription="Crée un document." ma:contentTypeScope="" ma:versionID="33b50426c2aa5e5c16803049cea58339">
  <xsd:schema xmlns:xsd="http://www.w3.org/2001/XMLSchema" xmlns:xs="http://www.w3.org/2001/XMLSchema" xmlns:p="http://schemas.microsoft.com/office/2006/metadata/properties" xmlns:ns2="cca09a29-b3cc-4073-9554-62453c407f28" xmlns:ns3="1a22a3da-5fba-401d-a15f-7fb46969e527" targetNamespace="http://schemas.microsoft.com/office/2006/metadata/properties" ma:root="true" ma:fieldsID="bf9049e1eedf78d97cb51b0a542f284e" ns2:_="" ns3:_="">
    <xsd:import namespace="cca09a29-b3cc-4073-9554-62453c407f28"/>
    <xsd:import namespace="1a22a3da-5fba-401d-a15f-7fb46969e5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09a29-b3cc-4073-9554-62453c407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9acf9-3f53-4112-8c6d-1653454e0ff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22a3da-5fba-401d-a15f-7fb46969e5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f418340-6cd4-492b-88a0-eca2acada438}" ma:internalName="TaxCatchAll" ma:showField="CatchAllData" ma:web="1a22a3da-5fba-401d-a15f-7fb46969e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a09a29-b3cc-4073-9554-62453c407f28">
      <Terms xmlns="http://schemas.microsoft.com/office/infopath/2007/PartnerControls"/>
    </lcf76f155ced4ddcb4097134ff3c332f>
    <TaxCatchAll xmlns="1a22a3da-5fba-401d-a15f-7fb46969e527" xsi:nil="true"/>
  </documentManagement>
</p:properties>
</file>

<file path=customXml/itemProps1.xml><?xml version="1.0" encoding="utf-8"?>
<ds:datastoreItem xmlns:ds="http://schemas.openxmlformats.org/officeDocument/2006/customXml" ds:itemID="{CE61F537-4C6D-4CE5-A1B4-2FB700D94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09a29-b3cc-4073-9554-62453c407f28"/>
    <ds:schemaRef ds:uri="1a22a3da-5fba-401d-a15f-7fb46969e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4ECF6B-E019-4D1C-8AA8-91475485C55E}">
  <ds:schemaRefs>
    <ds:schemaRef ds:uri="http://schemas.microsoft.com/sharepoint/v3/contenttype/forms"/>
  </ds:schemaRefs>
</ds:datastoreItem>
</file>

<file path=customXml/itemProps3.xml><?xml version="1.0" encoding="utf-8"?>
<ds:datastoreItem xmlns:ds="http://schemas.openxmlformats.org/officeDocument/2006/customXml" ds:itemID="{2CFF419D-ED96-4DA8-A890-92671BD22485}">
  <ds:schemaRefs>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1a22a3da-5fba-401d-a15f-7fb46969e527"/>
    <ds:schemaRef ds:uri="cca09a29-b3cc-4073-9554-62453c407f28"/>
  </ds:schemaRefs>
</ds:datastoreItem>
</file>

<file path=docProps/app.xml><?xml version="1.0" encoding="utf-8"?>
<Properties xmlns="http://schemas.openxmlformats.org/officeDocument/2006/extended-properties" xmlns:vt="http://schemas.openxmlformats.org/officeDocument/2006/docPropsVTypes">
  <Template/>
  <TotalTime>5249</TotalTime>
  <Words>3542</Words>
  <Application>Microsoft Office PowerPoint</Application>
  <PresentationFormat>Affichage à l'écran (16:9)</PresentationFormat>
  <Paragraphs>465</Paragraphs>
  <Slides>44</Slides>
  <Notes>44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44</vt:i4>
      </vt:variant>
    </vt:vector>
  </HeadingPairs>
  <TitlesOfParts>
    <vt:vector size="55" baseType="lpstr">
      <vt:lpstr>Wingdings</vt:lpstr>
      <vt:lpstr>Fira Sans Medium</vt:lpstr>
      <vt:lpstr>TradeGothic-CondEighteen</vt:lpstr>
      <vt:lpstr>Courier New</vt:lpstr>
      <vt:lpstr>ZapfDingbatsITC</vt:lpstr>
      <vt:lpstr>Fira Sans</vt:lpstr>
      <vt:lpstr>Arial</vt:lpstr>
      <vt:lpstr>TradeGothic-BoldCondTwenty</vt:lpstr>
      <vt:lpstr>Calibri</vt:lpstr>
      <vt:lpstr>Barlow</vt:lpstr>
      <vt:lpstr>Basset template</vt:lpstr>
      <vt:lpstr>Présentation PowerPoint</vt:lpstr>
      <vt:lpstr>Animation </vt:lpstr>
      <vt:lpstr>Déroulé </vt:lpstr>
      <vt:lpstr>Plan </vt:lpstr>
      <vt:lpstr>Les grands principes du service civique</vt:lpstr>
      <vt:lpstr>L’engagement de service civique ? </vt:lpstr>
      <vt:lpstr>Les caractéristiques de cet engagement </vt:lpstr>
      <vt:lpstr>Les caractéristiques de cet engagement </vt:lpstr>
      <vt:lpstr>Focus : Quid de l’autonomie du volontaire ? </vt:lpstr>
      <vt:lpstr>FOCUS sur les formations </vt:lpstr>
      <vt:lpstr>Les caractéristiques de cet engagement </vt:lpstr>
      <vt:lpstr>Les caractéristiques de cet engagement pour les volontaires européens et internationaux</vt:lpstr>
      <vt:lpstr>Les avantages </vt:lpstr>
      <vt:lpstr>Succès dans l’Enseignement catholique </vt:lpstr>
      <vt:lpstr>Succès dans l’Enseignement catholique </vt:lpstr>
      <vt:lpstr>Succès dans l’Enseignement catholique </vt:lpstr>
      <vt:lpstr>Vos questions </vt:lpstr>
      <vt:lpstr>La publication de l’offre sur le site de l’agence  </vt:lpstr>
      <vt:lpstr>Vos questions </vt:lpstr>
      <vt:lpstr>Présentation PowerPoint</vt:lpstr>
      <vt:lpstr> la sélection du volontaire </vt:lpstr>
      <vt:lpstr>Les canaux de sélection du volontaire : où diffuser l’offre ?</vt:lpstr>
      <vt:lpstr>La sélection du volontaire : principes fondamentaux   </vt:lpstr>
      <vt:lpstr>La sélection : principes fondamentaux   </vt:lpstr>
      <vt:lpstr>La sélection : comment procéder  </vt:lpstr>
      <vt:lpstr>La sélection : exemples de questions  </vt:lpstr>
      <vt:lpstr>Pas ou peu de candidats ?  </vt:lpstr>
      <vt:lpstr>La sélection du volontaire étranger  </vt:lpstr>
      <vt:lpstr>La sélection du volontaire étranger  </vt:lpstr>
      <vt:lpstr>Vos questions </vt:lpstr>
      <vt:lpstr>Présentation PowerPoint</vt:lpstr>
      <vt:lpstr> Se préparer au rôle de tuteur et co-tuteur</vt:lpstr>
      <vt:lpstr>Se préparer à être tuteur : 5 points   </vt:lpstr>
      <vt:lpstr>Se préparer à être tuteur </vt:lpstr>
      <vt:lpstr>FOCUS sur les formations </vt:lpstr>
      <vt:lpstr>Se préparer à être tuteur d’un volontaire international </vt:lpstr>
      <vt:lpstr>Vos questions </vt:lpstr>
      <vt:lpstr>L’accompagnement, concrètement </vt:lpstr>
      <vt:lpstr>Présentation PowerPoint</vt:lpstr>
      <vt:lpstr>Présentation PowerPoint</vt:lpstr>
      <vt:lpstr>Concrètement, accompagner le volontaire étranger  </vt:lpstr>
      <vt:lpstr>Vos questions </vt:lpstr>
      <vt:lpstr>Nous retrouver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Armelle BARIL</dc:creator>
  <cp:lastModifiedBy>Armelle BARIL</cp:lastModifiedBy>
  <cp:revision>38</cp:revision>
  <cp:lastPrinted>2022-09-21T09:39:40Z</cp:lastPrinted>
  <dcterms:modified xsi:type="dcterms:W3CDTF">2023-08-31T15:41:31Z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0x010100903F12137CB71B4E800428E3EF8BF9E6</vt:lpwstr>
  </property>
  <property fmtid="{D5CDD505-2E9C-101B-9397-08002B2CF9AE}" pid="3" name="MediaServiceImageTags">
    <vt:lpwstr/>
  </property>
</Properties>
</file>